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9" r:id="rId2"/>
    <p:sldId id="284" r:id="rId3"/>
    <p:sldId id="344" r:id="rId4"/>
    <p:sldId id="310" r:id="rId5"/>
    <p:sldId id="309" r:id="rId6"/>
    <p:sldId id="312" r:id="rId7"/>
    <p:sldId id="345" r:id="rId8"/>
    <p:sldId id="311" r:id="rId9"/>
    <p:sldId id="348" r:id="rId10"/>
    <p:sldId id="349" r:id="rId11"/>
    <p:sldId id="347" r:id="rId12"/>
    <p:sldId id="346" r:id="rId13"/>
    <p:sldId id="350" r:id="rId14"/>
    <p:sldId id="351" r:id="rId15"/>
    <p:sldId id="352"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FEA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6DD607BF-FA82-4C4A-AED8-C553637224B4}" type="slidenum">
              <a:rPr lang="en-US"/>
              <a:pPr>
                <a:defRPr/>
              </a:pPr>
              <a:t>‹#›</a:t>
            </a:fld>
            <a:endParaRPr lang="en-US"/>
          </a:p>
        </p:txBody>
      </p:sp>
    </p:spTree>
    <p:extLst>
      <p:ext uri="{BB962C8B-B14F-4D97-AF65-F5344CB8AC3E}">
        <p14:creationId xmlns:p14="http://schemas.microsoft.com/office/powerpoint/2010/main" val="662660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51F81C-CA70-4003-AD2F-51AA0D677926}" type="slidenum">
              <a:rPr lang="en-US" smtClean="0"/>
              <a:pPr eaLnBrk="1" hangingPunct="1"/>
              <a:t>1</a:t>
            </a:fld>
            <a:endParaRPr lang="en-US" smtClean="0"/>
          </a:p>
        </p:txBody>
      </p:sp>
      <p:sp>
        <p:nvSpPr>
          <p:cNvPr id="1741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FE49AE27-78F6-491B-A3F7-DEFC2777F162}" type="slidenum">
              <a:rPr lang="zh-CN" altLang="en-US" sz="1200">
                <a:ea typeface="TSC UMing S TT" pitchFamily="49" charset="-120"/>
              </a:rPr>
              <a:pPr algn="r" eaLnBrk="1" hangingPunct="1"/>
              <a:t>1</a:t>
            </a:fld>
            <a:endParaRPr lang="en-US" altLang="zh-CN" sz="1200">
              <a:ea typeface="TSC UMing S TT" pitchFamily="49" charset="-120"/>
            </a:endParaRPr>
          </a:p>
        </p:txBody>
      </p:sp>
      <p:sp>
        <p:nvSpPr>
          <p:cNvPr id="17412" name="Rectangle 2"/>
          <p:cNvSpPr>
            <a:spLocks noGrp="1" noRot="1" noChangeAspect="1" noChangeArrowheads="1" noTextEdit="1"/>
          </p:cNvSpPr>
          <p:nvPr>
            <p:ph type="sldImg"/>
          </p:nvPr>
        </p:nvSpPr>
        <p:spPr>
          <a:ln/>
        </p:spPr>
      </p:sp>
      <p:sp>
        <p:nvSpPr>
          <p:cNvPr id="17413"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47DD180-89AF-4EBA-AA9C-15E563918242}" type="slidenum">
              <a:rPr lang="en-US" smtClean="0"/>
              <a:pPr eaLnBrk="1" hangingPunct="1"/>
              <a:t>10</a:t>
            </a:fld>
            <a:endParaRPr lang="en-US" smtClean="0"/>
          </a:p>
        </p:txBody>
      </p:sp>
      <p:sp>
        <p:nvSpPr>
          <p:cNvPr id="2662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AC56B072-41A3-4190-B4EB-DC256F5E2229}" type="slidenum">
              <a:rPr lang="zh-CN" altLang="en-US" sz="1200">
                <a:ea typeface="TSC UMing S TT" pitchFamily="49" charset="-120"/>
              </a:rPr>
              <a:pPr algn="r" eaLnBrk="1" hangingPunct="1"/>
              <a:t>10</a:t>
            </a:fld>
            <a:endParaRPr lang="en-US" altLang="zh-CN" sz="1200">
              <a:ea typeface="TSC UMing S TT" pitchFamily="49" charset="-120"/>
            </a:endParaRPr>
          </a:p>
        </p:txBody>
      </p:sp>
      <p:sp>
        <p:nvSpPr>
          <p:cNvPr id="26628" name="Rectangle 2"/>
          <p:cNvSpPr>
            <a:spLocks noGrp="1" noRot="1" noChangeAspect="1" noChangeArrowheads="1" noTextEdit="1"/>
          </p:cNvSpPr>
          <p:nvPr>
            <p:ph type="sldImg"/>
          </p:nvPr>
        </p:nvSpPr>
        <p:spPr>
          <a:ln/>
        </p:spPr>
      </p:sp>
      <p:sp>
        <p:nvSpPr>
          <p:cNvPr id="26629"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A1883FB-9179-4746-9529-41824B17F861}" type="slidenum">
              <a:rPr lang="en-US" smtClean="0"/>
              <a:pPr eaLnBrk="1" hangingPunct="1"/>
              <a:t>11</a:t>
            </a:fld>
            <a:endParaRPr lang="en-US" smtClean="0"/>
          </a:p>
        </p:txBody>
      </p:sp>
      <p:sp>
        <p:nvSpPr>
          <p:cNvPr id="2765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DE2B7702-385B-4119-AF0B-041F0E4D4EE6}" type="slidenum">
              <a:rPr lang="zh-CN" altLang="en-US" sz="1200">
                <a:ea typeface="TSC UMing S TT" pitchFamily="49" charset="-120"/>
              </a:rPr>
              <a:pPr algn="r" eaLnBrk="1" hangingPunct="1"/>
              <a:t>11</a:t>
            </a:fld>
            <a:endParaRPr lang="en-US" altLang="zh-CN" sz="1200">
              <a:ea typeface="TSC UMing S TT" pitchFamily="49" charset="-120"/>
            </a:endParaRPr>
          </a:p>
        </p:txBody>
      </p:sp>
      <p:sp>
        <p:nvSpPr>
          <p:cNvPr id="27652" name="Rectangle 2"/>
          <p:cNvSpPr>
            <a:spLocks noGrp="1" noRot="1" noChangeAspect="1" noChangeArrowheads="1" noTextEdit="1"/>
          </p:cNvSpPr>
          <p:nvPr>
            <p:ph type="sldImg"/>
          </p:nvPr>
        </p:nvSpPr>
        <p:spPr>
          <a:ln/>
        </p:spPr>
      </p:sp>
      <p:sp>
        <p:nvSpPr>
          <p:cNvPr id="27653"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C189F5F-6847-4F77-B972-3133F396A314}" type="slidenum">
              <a:rPr lang="en-US" smtClean="0"/>
              <a:pPr eaLnBrk="1" hangingPunct="1"/>
              <a:t>12</a:t>
            </a:fld>
            <a:endParaRPr lang="en-US" smtClean="0"/>
          </a:p>
        </p:txBody>
      </p:sp>
      <p:sp>
        <p:nvSpPr>
          <p:cNvPr id="2867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FE05D55-C375-4EB2-A84C-D61CD3FFB889}" type="slidenum">
              <a:rPr lang="zh-CN" altLang="en-US" sz="1200">
                <a:ea typeface="TSC UMing S TT" pitchFamily="49" charset="-120"/>
              </a:rPr>
              <a:pPr algn="r" eaLnBrk="1" hangingPunct="1"/>
              <a:t>12</a:t>
            </a:fld>
            <a:endParaRPr lang="en-US" altLang="zh-CN" sz="1200">
              <a:ea typeface="TSC UMing S TT" pitchFamily="49" charset="-120"/>
            </a:endParaRPr>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C189F5F-6847-4F77-B972-3133F396A314}" type="slidenum">
              <a:rPr lang="en-US" smtClean="0"/>
              <a:pPr eaLnBrk="1" hangingPunct="1"/>
              <a:t>13</a:t>
            </a:fld>
            <a:endParaRPr lang="en-US" smtClean="0"/>
          </a:p>
        </p:txBody>
      </p:sp>
      <p:sp>
        <p:nvSpPr>
          <p:cNvPr id="2867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FE05D55-C375-4EB2-A84C-D61CD3FFB889}" type="slidenum">
              <a:rPr lang="zh-CN" altLang="en-US" sz="1200">
                <a:ea typeface="TSC UMing S TT" pitchFamily="49" charset="-120"/>
              </a:rPr>
              <a:pPr algn="r" eaLnBrk="1" hangingPunct="1"/>
              <a:t>13</a:t>
            </a:fld>
            <a:endParaRPr lang="en-US" altLang="zh-CN" sz="1200">
              <a:ea typeface="TSC UMing S TT" pitchFamily="49" charset="-120"/>
            </a:endParaRPr>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C189F5F-6847-4F77-B972-3133F396A314}" type="slidenum">
              <a:rPr lang="en-US" smtClean="0"/>
              <a:pPr eaLnBrk="1" hangingPunct="1"/>
              <a:t>14</a:t>
            </a:fld>
            <a:endParaRPr lang="en-US" smtClean="0"/>
          </a:p>
        </p:txBody>
      </p:sp>
      <p:sp>
        <p:nvSpPr>
          <p:cNvPr id="2867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FE05D55-C375-4EB2-A84C-D61CD3FFB889}" type="slidenum">
              <a:rPr lang="zh-CN" altLang="en-US" sz="1200">
                <a:ea typeface="TSC UMing S TT" pitchFamily="49" charset="-120"/>
              </a:rPr>
              <a:pPr algn="r" eaLnBrk="1" hangingPunct="1"/>
              <a:t>14</a:t>
            </a:fld>
            <a:endParaRPr lang="en-US" altLang="zh-CN" sz="1200">
              <a:ea typeface="TSC UMing S TT" pitchFamily="49" charset="-120"/>
            </a:endParaRPr>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C189F5F-6847-4F77-B972-3133F396A314}" type="slidenum">
              <a:rPr lang="en-US" smtClean="0"/>
              <a:pPr eaLnBrk="1" hangingPunct="1"/>
              <a:t>15</a:t>
            </a:fld>
            <a:endParaRPr lang="en-US" smtClean="0"/>
          </a:p>
        </p:txBody>
      </p:sp>
      <p:sp>
        <p:nvSpPr>
          <p:cNvPr id="2867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FE05D55-C375-4EB2-A84C-D61CD3FFB889}" type="slidenum">
              <a:rPr lang="zh-CN" altLang="en-US" sz="1200">
                <a:ea typeface="TSC UMing S TT" pitchFamily="49" charset="-120"/>
              </a:rPr>
              <a:pPr algn="r" eaLnBrk="1" hangingPunct="1"/>
              <a:t>15</a:t>
            </a:fld>
            <a:endParaRPr lang="en-US" altLang="zh-CN" sz="1200">
              <a:ea typeface="TSC UMing S TT" pitchFamily="49" charset="-120"/>
            </a:endParaRPr>
          </a:p>
        </p:txBody>
      </p:sp>
      <p:sp>
        <p:nvSpPr>
          <p:cNvPr id="28676" name="Rectangle 2"/>
          <p:cNvSpPr>
            <a:spLocks noGrp="1" noRot="1" noChangeAspect="1" noChangeArrowheads="1" noTextEdit="1"/>
          </p:cNvSpPr>
          <p:nvPr>
            <p:ph type="sldImg"/>
          </p:nvPr>
        </p:nvSpPr>
        <p:spPr>
          <a:ln/>
        </p:spPr>
      </p:sp>
      <p:sp>
        <p:nvSpPr>
          <p:cNvPr id="28677"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5AE1133-0195-4BD2-A4BB-93EAB00FB6A2}" type="slidenum">
              <a:rPr lang="en-US" smtClean="0"/>
              <a:pPr eaLnBrk="1" hangingPunct="1"/>
              <a:t>2</a:t>
            </a:fld>
            <a:endParaRPr lang="en-US" smtClean="0"/>
          </a:p>
        </p:txBody>
      </p:sp>
      <p:sp>
        <p:nvSpPr>
          <p:cNvPr id="1843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CE4D3BE-56AA-4ED5-8845-B985E3EBC427}" type="slidenum">
              <a:rPr lang="zh-CN" altLang="en-US" sz="1200">
                <a:ea typeface="TSC UMing S TT" pitchFamily="49" charset="-120"/>
              </a:rPr>
              <a:pPr algn="r" eaLnBrk="1" hangingPunct="1"/>
              <a:t>2</a:t>
            </a:fld>
            <a:endParaRPr lang="en-US" altLang="zh-CN" sz="1200">
              <a:ea typeface="TSC UMing S TT" pitchFamily="49" charset="-120"/>
            </a:endParaRPr>
          </a:p>
        </p:txBody>
      </p:sp>
      <p:sp>
        <p:nvSpPr>
          <p:cNvPr id="18436" name="Rectangle 2"/>
          <p:cNvSpPr>
            <a:spLocks noGrp="1" noRot="1" noChangeAspect="1" noChangeArrowheads="1" noTextEdit="1"/>
          </p:cNvSpPr>
          <p:nvPr>
            <p:ph type="sldImg"/>
          </p:nvPr>
        </p:nvSpPr>
        <p:spPr>
          <a:ln/>
        </p:spPr>
      </p:sp>
      <p:sp>
        <p:nvSpPr>
          <p:cNvPr id="18437"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98DA2FD-5F5C-4533-8325-0734C2A79CA4}" type="slidenum">
              <a:rPr lang="en-US" smtClean="0"/>
              <a:pPr eaLnBrk="1" hangingPunct="1"/>
              <a:t>3</a:t>
            </a:fld>
            <a:endParaRPr lang="en-US" smtClean="0"/>
          </a:p>
        </p:txBody>
      </p:sp>
      <p:sp>
        <p:nvSpPr>
          <p:cNvPr id="1945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92E3642A-BB50-43E0-ABD8-F1CF08F58208}" type="slidenum">
              <a:rPr lang="zh-CN" altLang="en-US" sz="1200">
                <a:ea typeface="TSC UMing S TT" pitchFamily="49" charset="-120"/>
              </a:rPr>
              <a:pPr algn="r" eaLnBrk="1" hangingPunct="1"/>
              <a:t>3</a:t>
            </a:fld>
            <a:endParaRPr lang="en-US" altLang="zh-CN" sz="1200">
              <a:ea typeface="TSC UMing S TT" pitchFamily="49" charset="-120"/>
            </a:endParaRPr>
          </a:p>
        </p:txBody>
      </p:sp>
      <p:sp>
        <p:nvSpPr>
          <p:cNvPr id="19460" name="Rectangle 2"/>
          <p:cNvSpPr>
            <a:spLocks noGrp="1" noRot="1" noChangeAspect="1" noChangeArrowheads="1" noTextEdit="1"/>
          </p:cNvSpPr>
          <p:nvPr>
            <p:ph type="sldImg"/>
          </p:nvPr>
        </p:nvSpPr>
        <p:spPr>
          <a:ln/>
        </p:spPr>
      </p:sp>
      <p:sp>
        <p:nvSpPr>
          <p:cNvPr id="19461"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08F6A22-86CD-4DFF-A6FC-078A355793EE}" type="slidenum">
              <a:rPr lang="en-US" smtClean="0"/>
              <a:pPr eaLnBrk="1" hangingPunct="1"/>
              <a:t>4</a:t>
            </a:fld>
            <a:endParaRPr lang="en-US" smtClean="0"/>
          </a:p>
        </p:txBody>
      </p:sp>
      <p:sp>
        <p:nvSpPr>
          <p:cNvPr id="2048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7E71FF57-878D-498C-8EE9-721EDD9A4357}" type="slidenum">
              <a:rPr lang="zh-CN" altLang="en-US" sz="1200">
                <a:ea typeface="TSC UMing S TT" pitchFamily="49" charset="-120"/>
              </a:rPr>
              <a:pPr algn="r" eaLnBrk="1" hangingPunct="1"/>
              <a:t>4</a:t>
            </a:fld>
            <a:endParaRPr lang="en-US" altLang="zh-CN" sz="1200">
              <a:ea typeface="TSC UMing S TT" pitchFamily="49" charset="-120"/>
            </a:endParaRPr>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27AA34E-221C-4462-886D-D9FFC9B827C9}" type="slidenum">
              <a:rPr lang="en-US" smtClean="0"/>
              <a:pPr eaLnBrk="1" hangingPunct="1"/>
              <a:t>5</a:t>
            </a:fld>
            <a:endParaRPr lang="en-US" smtClean="0"/>
          </a:p>
        </p:txBody>
      </p:sp>
      <p:sp>
        <p:nvSpPr>
          <p:cNvPr id="2150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C4D15F67-0716-40E2-B185-AD58F6E89F10}" type="slidenum">
              <a:rPr lang="zh-CN" altLang="en-US" sz="1200">
                <a:ea typeface="TSC UMing S TT" pitchFamily="49" charset="-120"/>
              </a:rPr>
              <a:pPr algn="r" eaLnBrk="1" hangingPunct="1"/>
              <a:t>5</a:t>
            </a:fld>
            <a:endParaRPr lang="en-US" altLang="zh-CN" sz="1200">
              <a:ea typeface="TSC UMing S TT" pitchFamily="49" charset="-120"/>
            </a:endParaRPr>
          </a:p>
        </p:txBody>
      </p:sp>
      <p:sp>
        <p:nvSpPr>
          <p:cNvPr id="21508" name="Rectangle 2"/>
          <p:cNvSpPr>
            <a:spLocks noGrp="1" noRot="1" noChangeAspect="1" noChangeArrowheads="1" noTextEdit="1"/>
          </p:cNvSpPr>
          <p:nvPr>
            <p:ph type="sldImg"/>
          </p:nvPr>
        </p:nvSpPr>
        <p:spPr>
          <a:ln/>
        </p:spPr>
      </p:sp>
      <p:sp>
        <p:nvSpPr>
          <p:cNvPr id="21509"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257A11B-30DC-46CC-A91E-2F8A37D044E0}" type="slidenum">
              <a:rPr lang="en-US" smtClean="0"/>
              <a:pPr eaLnBrk="1" hangingPunct="1"/>
              <a:t>6</a:t>
            </a:fld>
            <a:endParaRPr lang="en-US" smtClean="0"/>
          </a:p>
        </p:txBody>
      </p:sp>
      <p:sp>
        <p:nvSpPr>
          <p:cNvPr id="2253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0D62F90-B97B-401F-83AA-22416B18EB96}" type="slidenum">
              <a:rPr lang="zh-CN" altLang="en-US" sz="1200">
                <a:ea typeface="TSC UMing S TT" pitchFamily="49" charset="-120"/>
              </a:rPr>
              <a:pPr algn="r" eaLnBrk="1" hangingPunct="1"/>
              <a:t>6</a:t>
            </a:fld>
            <a:endParaRPr lang="en-US" altLang="zh-CN" sz="1200">
              <a:ea typeface="TSC UMing S TT" pitchFamily="49" charset="-120"/>
            </a:endParaRPr>
          </a:p>
        </p:txBody>
      </p:sp>
      <p:sp>
        <p:nvSpPr>
          <p:cNvPr id="22532" name="Rectangle 2"/>
          <p:cNvSpPr>
            <a:spLocks noGrp="1" noRot="1" noChangeAspect="1" noChangeArrowheads="1" noTextEdit="1"/>
          </p:cNvSpPr>
          <p:nvPr>
            <p:ph type="sldImg"/>
          </p:nvPr>
        </p:nvSpPr>
        <p:spPr>
          <a:ln/>
        </p:spPr>
      </p:sp>
      <p:sp>
        <p:nvSpPr>
          <p:cNvPr id="22533"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036F3B4-0F00-49E7-A4F7-DC612F7A2746}" type="slidenum">
              <a:rPr lang="en-US" smtClean="0"/>
              <a:pPr eaLnBrk="1" hangingPunct="1"/>
              <a:t>7</a:t>
            </a:fld>
            <a:endParaRPr lang="en-US" smtClean="0"/>
          </a:p>
        </p:txBody>
      </p:sp>
      <p:sp>
        <p:nvSpPr>
          <p:cNvPr id="2355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CD20EF0-DFB3-4E5F-9392-5676C36565E5}" type="slidenum">
              <a:rPr lang="zh-CN" altLang="en-US" sz="1200">
                <a:ea typeface="TSC UMing S TT" pitchFamily="49" charset="-120"/>
              </a:rPr>
              <a:pPr algn="r" eaLnBrk="1" hangingPunct="1"/>
              <a:t>7</a:t>
            </a:fld>
            <a:endParaRPr lang="en-US" altLang="zh-CN" sz="1200">
              <a:ea typeface="TSC UMing S TT" pitchFamily="49" charset="-120"/>
            </a:endParaRPr>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25E5D36-9563-4536-B28F-8377F490CA09}" type="slidenum">
              <a:rPr lang="en-US" smtClean="0"/>
              <a:pPr eaLnBrk="1" hangingPunct="1"/>
              <a:t>8</a:t>
            </a:fld>
            <a:endParaRPr lang="en-US" smtClean="0"/>
          </a:p>
        </p:txBody>
      </p:sp>
      <p:sp>
        <p:nvSpPr>
          <p:cNvPr id="2457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6C76EBFD-4DED-4359-8CB3-4EE7177077CF}" type="slidenum">
              <a:rPr lang="zh-CN" altLang="en-US" sz="1200">
                <a:ea typeface="TSC UMing S TT" pitchFamily="49" charset="-120"/>
              </a:rPr>
              <a:pPr algn="r" eaLnBrk="1" hangingPunct="1"/>
              <a:t>8</a:t>
            </a:fld>
            <a:endParaRPr lang="en-US" altLang="zh-CN" sz="1200">
              <a:ea typeface="TSC UMing S TT" pitchFamily="49" charset="-120"/>
            </a:endParaRPr>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D7EEDC0-E77F-474D-88FC-7E6A4E172995}" type="slidenum">
              <a:rPr lang="en-US" smtClean="0"/>
              <a:pPr eaLnBrk="1" hangingPunct="1"/>
              <a:t>9</a:t>
            </a:fld>
            <a:endParaRPr lang="en-US" smtClean="0"/>
          </a:p>
        </p:txBody>
      </p:sp>
      <p:sp>
        <p:nvSpPr>
          <p:cNvPr id="2560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23643E88-4346-4557-86A3-CD461648717C}" type="slidenum">
              <a:rPr lang="zh-CN" altLang="en-US" sz="1200">
                <a:ea typeface="TSC UMing S TT" pitchFamily="49" charset="-120"/>
              </a:rPr>
              <a:pPr algn="r" eaLnBrk="1" hangingPunct="1"/>
              <a:t>9</a:t>
            </a:fld>
            <a:endParaRPr lang="en-US" altLang="zh-CN" sz="1200">
              <a:ea typeface="TSC UMing S TT" pitchFamily="49" charset="-120"/>
            </a:endParaRPr>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p:spPr>
        <p:txBody>
          <a:bodyPr/>
          <a:lstStyle/>
          <a:p>
            <a:pPr eaLnBrk="1" hangingPunct="1"/>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431A54-A7BD-462C-B613-615A7510571E}" type="slidenum">
              <a:rPr lang="en-US"/>
              <a:pPr>
                <a:defRPr/>
              </a:pPr>
              <a:t>‹#›</a:t>
            </a:fld>
            <a:endParaRPr lang="en-US"/>
          </a:p>
        </p:txBody>
      </p:sp>
    </p:spTree>
    <p:extLst>
      <p:ext uri="{BB962C8B-B14F-4D97-AF65-F5344CB8AC3E}">
        <p14:creationId xmlns:p14="http://schemas.microsoft.com/office/powerpoint/2010/main" val="300735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9F0531-B563-4A6C-BF11-8AABC9BE2A5D}" type="slidenum">
              <a:rPr lang="en-US"/>
              <a:pPr>
                <a:defRPr/>
              </a:pPr>
              <a:t>‹#›</a:t>
            </a:fld>
            <a:endParaRPr lang="en-US"/>
          </a:p>
        </p:txBody>
      </p:sp>
    </p:spTree>
    <p:extLst>
      <p:ext uri="{BB962C8B-B14F-4D97-AF65-F5344CB8AC3E}">
        <p14:creationId xmlns:p14="http://schemas.microsoft.com/office/powerpoint/2010/main" val="2099715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A599C0-CB31-421B-BAA3-DE025524CDF9}" type="slidenum">
              <a:rPr lang="en-US"/>
              <a:pPr>
                <a:defRPr/>
              </a:pPr>
              <a:t>‹#›</a:t>
            </a:fld>
            <a:endParaRPr lang="en-US"/>
          </a:p>
        </p:txBody>
      </p:sp>
    </p:spTree>
    <p:extLst>
      <p:ext uri="{BB962C8B-B14F-4D97-AF65-F5344CB8AC3E}">
        <p14:creationId xmlns:p14="http://schemas.microsoft.com/office/powerpoint/2010/main" val="245008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EC78315-80AF-4331-AA77-F16DE392CEF9}" type="slidenum">
              <a:rPr lang="en-US"/>
              <a:pPr>
                <a:defRPr/>
              </a:pPr>
              <a:t>‹#›</a:t>
            </a:fld>
            <a:endParaRPr lang="en-US"/>
          </a:p>
        </p:txBody>
      </p:sp>
    </p:spTree>
    <p:extLst>
      <p:ext uri="{BB962C8B-B14F-4D97-AF65-F5344CB8AC3E}">
        <p14:creationId xmlns:p14="http://schemas.microsoft.com/office/powerpoint/2010/main" val="2708811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CFDC98C-85B3-4337-996F-982CBDCB3FD1}" type="slidenum">
              <a:rPr lang="en-US"/>
              <a:pPr>
                <a:defRPr/>
              </a:pPr>
              <a:t>‹#›</a:t>
            </a:fld>
            <a:endParaRPr lang="en-US"/>
          </a:p>
        </p:txBody>
      </p:sp>
    </p:spTree>
    <p:extLst>
      <p:ext uri="{BB962C8B-B14F-4D97-AF65-F5344CB8AC3E}">
        <p14:creationId xmlns:p14="http://schemas.microsoft.com/office/powerpoint/2010/main" val="2946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790A62-C77B-4160-A516-036920522735}" type="slidenum">
              <a:rPr lang="en-US"/>
              <a:pPr>
                <a:defRPr/>
              </a:pPr>
              <a:t>‹#›</a:t>
            </a:fld>
            <a:endParaRPr lang="en-US"/>
          </a:p>
        </p:txBody>
      </p:sp>
    </p:spTree>
    <p:extLst>
      <p:ext uri="{BB962C8B-B14F-4D97-AF65-F5344CB8AC3E}">
        <p14:creationId xmlns:p14="http://schemas.microsoft.com/office/powerpoint/2010/main" val="3198918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9F1EAAB-DB3F-4404-971F-3319B4E986F7}" type="slidenum">
              <a:rPr lang="en-US"/>
              <a:pPr>
                <a:defRPr/>
              </a:pPr>
              <a:t>‹#›</a:t>
            </a:fld>
            <a:endParaRPr lang="en-US"/>
          </a:p>
        </p:txBody>
      </p:sp>
    </p:spTree>
    <p:extLst>
      <p:ext uri="{BB962C8B-B14F-4D97-AF65-F5344CB8AC3E}">
        <p14:creationId xmlns:p14="http://schemas.microsoft.com/office/powerpoint/2010/main" val="2886630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8EBD2C3-236A-44F0-B885-D2DCC26610FB}" type="slidenum">
              <a:rPr lang="en-US"/>
              <a:pPr>
                <a:defRPr/>
              </a:pPr>
              <a:t>‹#›</a:t>
            </a:fld>
            <a:endParaRPr lang="en-US"/>
          </a:p>
        </p:txBody>
      </p:sp>
    </p:spTree>
    <p:extLst>
      <p:ext uri="{BB962C8B-B14F-4D97-AF65-F5344CB8AC3E}">
        <p14:creationId xmlns:p14="http://schemas.microsoft.com/office/powerpoint/2010/main" val="516891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7A0D6F7-50C4-4788-9640-0CD8D0995399}" type="slidenum">
              <a:rPr lang="en-US"/>
              <a:pPr>
                <a:defRPr/>
              </a:pPr>
              <a:t>‹#›</a:t>
            </a:fld>
            <a:endParaRPr lang="en-US"/>
          </a:p>
        </p:txBody>
      </p:sp>
    </p:spTree>
    <p:extLst>
      <p:ext uri="{BB962C8B-B14F-4D97-AF65-F5344CB8AC3E}">
        <p14:creationId xmlns:p14="http://schemas.microsoft.com/office/powerpoint/2010/main" val="3921192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5C6866-C490-4210-9DF6-15290D260566}" type="slidenum">
              <a:rPr lang="en-US"/>
              <a:pPr>
                <a:defRPr/>
              </a:pPr>
              <a:t>‹#›</a:t>
            </a:fld>
            <a:endParaRPr lang="en-US"/>
          </a:p>
        </p:txBody>
      </p:sp>
    </p:spTree>
    <p:extLst>
      <p:ext uri="{BB962C8B-B14F-4D97-AF65-F5344CB8AC3E}">
        <p14:creationId xmlns:p14="http://schemas.microsoft.com/office/powerpoint/2010/main" val="3222932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6B7BD4E-3965-4B8B-AA1B-9FC3B30A8C5F}" type="slidenum">
              <a:rPr lang="en-US"/>
              <a:pPr>
                <a:defRPr/>
              </a:pPr>
              <a:t>‹#›</a:t>
            </a:fld>
            <a:endParaRPr lang="en-US"/>
          </a:p>
        </p:txBody>
      </p:sp>
    </p:spTree>
    <p:extLst>
      <p:ext uri="{BB962C8B-B14F-4D97-AF65-F5344CB8AC3E}">
        <p14:creationId xmlns:p14="http://schemas.microsoft.com/office/powerpoint/2010/main" val="2835888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573820F5-3791-46B0-BD4D-471AC391111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187450" y="952500"/>
            <a:ext cx="6840538" cy="514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zh-CN" sz="2800">
              <a:ea typeface="新細明體" pitchFamily="18" charset="-120"/>
            </a:endParaRPr>
          </a:p>
          <a:p>
            <a:pPr algn="ctr" eaLnBrk="1" hangingPunct="1"/>
            <a:endParaRPr lang="en-US" altLang="zh-CN" sz="2800">
              <a:ea typeface="新細明體" pitchFamily="18" charset="-120"/>
            </a:endParaRPr>
          </a:p>
          <a:p>
            <a:pPr algn="ctr" eaLnBrk="1" hangingPunct="1"/>
            <a:endParaRPr lang="en-US" altLang="zh-CN" sz="2000">
              <a:ea typeface="新細明體" pitchFamily="18" charset="-120"/>
            </a:endParaRPr>
          </a:p>
          <a:p>
            <a:pPr algn="ctr" eaLnBrk="1" hangingPunct="1"/>
            <a:r>
              <a:rPr lang="en-US" sz="3600" b="1"/>
              <a:t>T’ang Studies Society</a:t>
            </a:r>
            <a:br>
              <a:rPr lang="en-US" sz="3600" b="1"/>
            </a:br>
            <a:r>
              <a:rPr lang="en-US" sz="3600" b="1"/>
              <a:t>Workshop on the </a:t>
            </a:r>
            <a:br>
              <a:rPr lang="en-US" sz="3600" b="1"/>
            </a:br>
            <a:r>
              <a:rPr lang="en-US" sz="3600" b="1"/>
              <a:t>China Biographical Database</a:t>
            </a:r>
            <a:br>
              <a:rPr lang="en-US" sz="3600" b="1"/>
            </a:br>
            <a:r>
              <a:rPr lang="en-US" sz="3200"/>
              <a:t/>
            </a:r>
            <a:br>
              <a:rPr lang="en-US" sz="3200"/>
            </a:br>
            <a:r>
              <a:rPr lang="en-US" sz="2800"/>
              <a:t>Harvard University</a:t>
            </a:r>
            <a:br>
              <a:rPr lang="en-US" sz="2800"/>
            </a:br>
            <a:r>
              <a:rPr lang="en-US" sz="2800">
                <a:ea typeface="TSC UMing S TT" pitchFamily="49" charset="-120"/>
              </a:rPr>
              <a:t>August 22-23, 2013</a:t>
            </a:r>
            <a:br>
              <a:rPr lang="en-US" sz="2800">
                <a:ea typeface="TSC UMing S TT" pitchFamily="49" charset="-120"/>
              </a:rPr>
            </a:br>
            <a:r>
              <a:rPr lang="en-US" sz="2800">
                <a:ea typeface="TSC UMing S TT" pitchFamily="49" charset="-120"/>
              </a:rPr>
              <a:t/>
            </a:r>
            <a:br>
              <a:rPr lang="en-US" sz="2800">
                <a:ea typeface="TSC UMing S TT" pitchFamily="49" charset="-120"/>
              </a:rPr>
            </a:br>
            <a:r>
              <a:rPr lang="en-US" sz="2800">
                <a:ea typeface="TSC UMing S TT" pitchFamily="49" charset="-120"/>
              </a:rPr>
              <a:t>Sponsored by the T’ang Studies Society</a:t>
            </a:r>
            <a:endParaRPr lang="en-US" sz="3200"/>
          </a:p>
        </p:txBody>
      </p:sp>
      <p:pic>
        <p:nvPicPr>
          <p:cNvPr id="205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6350"/>
            <a:ext cx="7016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Box 1"/>
          <p:cNvSpPr txBox="1">
            <a:spLocks noChangeArrowheads="1"/>
          </p:cNvSpPr>
          <p:nvPr/>
        </p:nvSpPr>
        <p:spPr bwMode="auto">
          <a:xfrm>
            <a:off x="0" y="-26988"/>
            <a:ext cx="2124075" cy="979488"/>
          </a:xfrm>
          <a:prstGeom prst="rect">
            <a:avLst/>
          </a:prstGeom>
          <a:solidFill>
            <a:srgbClr val="EFEA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China Biographical Database Project (CBDB)</a:t>
            </a:r>
            <a:endParaRPr lang="en-US" sz="160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6350"/>
            <a:ext cx="44910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extBox 1"/>
          <p:cNvSpPr txBox="1">
            <a:spLocks noChangeArrowheads="1"/>
          </p:cNvSpPr>
          <p:nvPr/>
        </p:nvSpPr>
        <p:spPr bwMode="auto">
          <a:xfrm>
            <a:off x="0" y="-26988"/>
            <a:ext cx="4651375" cy="642938"/>
          </a:xfrm>
          <a:prstGeom prst="rect">
            <a:avLst/>
          </a:prstGeom>
          <a:solidFill>
            <a:srgbClr val="EFEA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 China Biographical Database Project (CBDB)</a:t>
            </a:r>
            <a:endParaRPr lang="en-US" sz="1600"/>
          </a:p>
        </p:txBody>
      </p:sp>
      <p:sp>
        <p:nvSpPr>
          <p:cNvPr id="11268" name="TextBox 1"/>
          <p:cNvSpPr txBox="1">
            <a:spLocks noChangeArrowheads="1"/>
          </p:cNvSpPr>
          <p:nvPr/>
        </p:nvSpPr>
        <p:spPr bwMode="auto">
          <a:xfrm>
            <a:off x="323850" y="836613"/>
            <a:ext cx="8424863"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19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a:t>Open the Query Builder again</a:t>
            </a:r>
          </a:p>
          <a:p>
            <a:pPr eaLnBrk="1" hangingPunct="1"/>
            <a:r>
              <a:rPr lang="en-US" sz="2000"/>
              <a:t>Add ZZZ_BIOG_MAIN and “My People Query”</a:t>
            </a:r>
          </a:p>
          <a:p>
            <a:pPr eaLnBrk="1" hangingPunct="1"/>
            <a:r>
              <a:rPr lang="en-US" sz="2000"/>
              <a:t>Drag the “pname” field to c_name_chn in ZZZ_BIOG_MAIN</a:t>
            </a:r>
          </a:p>
          <a:p>
            <a:pPr eaLnBrk="1" hangingPunct="1"/>
            <a:r>
              <a:rPr lang="en-US" sz="2000"/>
              <a:t>Double-click on the link and select “All records in ‘My People Query’”</a:t>
            </a:r>
          </a:p>
          <a:p>
            <a:pPr eaLnBrk="1" hangingPunct="1"/>
            <a:r>
              <a:rPr lang="en-US" sz="2000"/>
              <a:t>Add “PersonInText” and c_personid, c_index_year</a:t>
            </a:r>
          </a:p>
          <a:p>
            <a:pPr eaLnBrk="1" hangingPunct="1"/>
            <a:r>
              <a:rPr lang="en-US" sz="2000"/>
              <a:t>Run the query</a:t>
            </a:r>
            <a:endParaRPr lang="en-US" sz="2400"/>
          </a:p>
          <a:p>
            <a:pPr eaLnBrk="1" hangingPunct="1"/>
            <a:r>
              <a:rPr lang="en-US" sz="2000"/>
              <a:t>Change the query to a “Make Table” (table = PeopleID)</a:t>
            </a:r>
          </a:p>
          <a:p>
            <a:pPr eaLnBrk="1" hangingPunct="1"/>
            <a:r>
              <a:rPr lang="en-US" sz="2000"/>
              <a:t>Close and save as PeopleID Query</a:t>
            </a:r>
          </a:p>
          <a:p>
            <a:pPr eaLnBrk="1" hangingPunct="1"/>
            <a:endParaRPr lang="en-US" sz="2000"/>
          </a:p>
          <a:p>
            <a:pPr eaLnBrk="1" hangingPunct="1"/>
            <a:r>
              <a:rPr lang="en-US" sz="2000"/>
              <a:t>Run the query</a:t>
            </a:r>
          </a:p>
          <a:p>
            <a:pPr eaLnBrk="1" hangingPunct="1"/>
            <a:r>
              <a:rPr lang="en-US" sz="2000"/>
              <a:t>Open the new table PeopleID</a:t>
            </a:r>
          </a:p>
          <a:p>
            <a:pPr eaLnBrk="1" hangingPunct="1"/>
            <a:r>
              <a:rPr lang="en-US" sz="2000"/>
              <a:t>Delete the irrelevant records</a:t>
            </a:r>
          </a:p>
          <a:p>
            <a:pPr eaLnBrk="1" hangingPunct="1"/>
            <a:r>
              <a:rPr lang="en-US" sz="2000"/>
              <a:t>IF YOU NEED TO ADD PEOPLE TO ZZZ_BIOG_MAIN</a:t>
            </a:r>
          </a:p>
          <a:p>
            <a:pPr eaLnBrk="1" hangingPunct="1"/>
            <a:r>
              <a:rPr lang="en-US" sz="2000"/>
              <a:t>	oh well, you have to add them:  give them numbers starting with </a:t>
            </a:r>
          </a:p>
          <a:p>
            <a:pPr eaLnBrk="1" hangingPunct="1"/>
            <a:r>
              <a:rPr lang="en-US" sz="2000"/>
              <a:t>	300000 and let us know, so we can add them and report their 	CBDB system IDs to you.</a:t>
            </a:r>
          </a:p>
          <a:p>
            <a:pPr eaLnBrk="1" hangingPunct="1"/>
            <a:endParaRPr lang="en-US" sz="20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6350"/>
            <a:ext cx="44910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TextBox 1"/>
          <p:cNvSpPr txBox="1">
            <a:spLocks noChangeArrowheads="1"/>
          </p:cNvSpPr>
          <p:nvPr/>
        </p:nvSpPr>
        <p:spPr bwMode="auto">
          <a:xfrm>
            <a:off x="0" y="-26988"/>
            <a:ext cx="4651375" cy="642938"/>
          </a:xfrm>
          <a:prstGeom prst="rect">
            <a:avLst/>
          </a:prstGeom>
          <a:solidFill>
            <a:srgbClr val="EFEA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 China Biographical Database Project (CBDB)</a:t>
            </a:r>
            <a:endParaRPr lang="en-US" sz="1600"/>
          </a:p>
        </p:txBody>
      </p:sp>
      <p:sp>
        <p:nvSpPr>
          <p:cNvPr id="12292" name="TextBox 2"/>
          <p:cNvSpPr txBox="1">
            <a:spLocks noChangeArrowheads="1"/>
          </p:cNvSpPr>
          <p:nvPr/>
        </p:nvSpPr>
        <p:spPr bwMode="auto">
          <a:xfrm>
            <a:off x="468313" y="1052513"/>
            <a:ext cx="8207375"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dirty="0"/>
              <a:t>Step Two (if you wish):  </a:t>
            </a:r>
            <a:endParaRPr lang="en-US" sz="2400" dirty="0" smtClean="0"/>
          </a:p>
          <a:p>
            <a:pPr eaLnBrk="1" hangingPunct="1"/>
            <a:endParaRPr lang="en-US" sz="2400" dirty="0"/>
          </a:p>
          <a:p>
            <a:pPr eaLnBrk="1" hangingPunct="1"/>
            <a:r>
              <a:rPr lang="en-US" sz="2400" dirty="0" smtClean="0"/>
              <a:t>Normalize </a:t>
            </a:r>
            <a:r>
              <a:rPr lang="en-US" sz="2400" dirty="0"/>
              <a:t>the data by breaking the </a:t>
            </a:r>
            <a:r>
              <a:rPr lang="en-US" sz="2400" dirty="0" err="1"/>
              <a:t>PeopleInTexts</a:t>
            </a:r>
            <a:r>
              <a:rPr lang="en-US" sz="2400" dirty="0"/>
              <a:t> table into five tables:</a:t>
            </a:r>
          </a:p>
          <a:p>
            <a:pPr eaLnBrk="1" hangingPunct="1"/>
            <a:r>
              <a:rPr lang="en-US" sz="2400" dirty="0"/>
              <a:t>	</a:t>
            </a:r>
          </a:p>
          <a:p>
            <a:pPr eaLnBrk="1" hangingPunct="1">
              <a:tabLst>
                <a:tab pos="461963" algn="l"/>
              </a:tabLst>
            </a:pPr>
            <a:r>
              <a:rPr lang="en-US" sz="2400" dirty="0"/>
              <a:t>	1.  </a:t>
            </a:r>
            <a:r>
              <a:rPr lang="en-US" sz="2400" dirty="0" err="1"/>
              <a:t>PeopleID</a:t>
            </a:r>
            <a:r>
              <a:rPr lang="en-US" sz="2400" dirty="0"/>
              <a:t> (you just created)</a:t>
            </a:r>
          </a:p>
          <a:p>
            <a:pPr eaLnBrk="1" hangingPunct="1">
              <a:tabLst>
                <a:tab pos="461963" algn="l"/>
              </a:tabLst>
            </a:pPr>
            <a:r>
              <a:rPr lang="en-US" sz="2400" dirty="0"/>
              <a:t>	2.  </a:t>
            </a:r>
            <a:r>
              <a:rPr lang="en-US" sz="2400" dirty="0" err="1"/>
              <a:t>TextID</a:t>
            </a:r>
            <a:endParaRPr lang="en-US" sz="2400" dirty="0"/>
          </a:p>
          <a:p>
            <a:pPr eaLnBrk="1" hangingPunct="1">
              <a:tabLst>
                <a:tab pos="461963" algn="l"/>
              </a:tabLst>
            </a:pPr>
            <a:r>
              <a:rPr lang="en-US" sz="2400" dirty="0"/>
              <a:t>	3.  </a:t>
            </a:r>
            <a:r>
              <a:rPr lang="en-US" sz="2400" dirty="0" err="1"/>
              <a:t>RoleID</a:t>
            </a:r>
            <a:endParaRPr lang="en-US" sz="2400" dirty="0"/>
          </a:p>
          <a:p>
            <a:pPr eaLnBrk="1" hangingPunct="1">
              <a:tabLst>
                <a:tab pos="461963" algn="l"/>
              </a:tabLst>
            </a:pPr>
            <a:r>
              <a:rPr lang="en-US" sz="2400" dirty="0"/>
              <a:t>	4.  </a:t>
            </a:r>
            <a:r>
              <a:rPr lang="en-US" sz="2400" dirty="0" err="1"/>
              <a:t>GenreID</a:t>
            </a:r>
            <a:endParaRPr lang="en-US" sz="2400" dirty="0"/>
          </a:p>
          <a:p>
            <a:pPr eaLnBrk="1" hangingPunct="1">
              <a:tabLst>
                <a:tab pos="461963" algn="l"/>
              </a:tabLst>
            </a:pPr>
            <a:r>
              <a:rPr lang="en-US" sz="2400" dirty="0"/>
              <a:t>	5.  </a:t>
            </a:r>
            <a:r>
              <a:rPr lang="en-US" sz="2400" dirty="0" err="1"/>
              <a:t>PeopleTextData</a:t>
            </a:r>
            <a:r>
              <a:rPr lang="en-US" sz="2400" dirty="0"/>
              <a:t> (swaps most of the text for codes)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6350"/>
            <a:ext cx="44910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1"/>
          <p:cNvSpPr txBox="1">
            <a:spLocks noChangeArrowheads="1"/>
          </p:cNvSpPr>
          <p:nvPr/>
        </p:nvSpPr>
        <p:spPr bwMode="auto">
          <a:xfrm>
            <a:off x="0" y="-26988"/>
            <a:ext cx="4651375" cy="642938"/>
          </a:xfrm>
          <a:prstGeom prst="rect">
            <a:avLst/>
          </a:prstGeom>
          <a:solidFill>
            <a:srgbClr val="EFEA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 China Biographical Database Project (CBDB)</a:t>
            </a:r>
            <a:endParaRPr lang="en-US" sz="1600"/>
          </a:p>
        </p:txBody>
      </p:sp>
      <p:sp>
        <p:nvSpPr>
          <p:cNvPr id="2" name="TextBox 1"/>
          <p:cNvSpPr txBox="1"/>
          <p:nvPr/>
        </p:nvSpPr>
        <p:spPr>
          <a:xfrm>
            <a:off x="467544" y="764704"/>
            <a:ext cx="8208912" cy="707886"/>
          </a:xfrm>
          <a:prstGeom prst="rect">
            <a:avLst/>
          </a:prstGeom>
          <a:noFill/>
        </p:spPr>
        <p:txBody>
          <a:bodyPr wrap="square" rtlCol="0">
            <a:spAutoFit/>
          </a:bodyPr>
          <a:lstStyle/>
          <a:p>
            <a:r>
              <a:rPr lang="en-US" sz="2000" dirty="0" smtClean="0"/>
              <a:t>Once you have made the </a:t>
            </a:r>
            <a:r>
              <a:rPr lang="en-US" sz="2000" dirty="0" err="1" smtClean="0"/>
              <a:t>PeopleID</a:t>
            </a:r>
            <a:r>
              <a:rPr lang="en-US" sz="2000" dirty="0" smtClean="0"/>
              <a:t> table, you can see what data CBDB has on the people in your database.  Please create this query:</a:t>
            </a:r>
            <a:endParaRPr lang="en-US" sz="2000"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3477" y="1556792"/>
            <a:ext cx="7017046" cy="5202753"/>
          </a:xfrm>
          <a:prstGeom prst="rect">
            <a:avLst/>
          </a:prstGeom>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6350"/>
            <a:ext cx="44910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1"/>
          <p:cNvSpPr txBox="1">
            <a:spLocks noChangeArrowheads="1"/>
          </p:cNvSpPr>
          <p:nvPr/>
        </p:nvSpPr>
        <p:spPr bwMode="auto">
          <a:xfrm>
            <a:off x="0" y="-26988"/>
            <a:ext cx="4651375" cy="642938"/>
          </a:xfrm>
          <a:prstGeom prst="rect">
            <a:avLst/>
          </a:prstGeom>
          <a:solidFill>
            <a:srgbClr val="EFEA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 China Biographical Database Project (CBDB)</a:t>
            </a:r>
            <a:endParaRPr lang="en-US" sz="1600"/>
          </a:p>
        </p:txBody>
      </p:sp>
      <p:sp>
        <p:nvSpPr>
          <p:cNvPr id="2" name="TextBox 1"/>
          <p:cNvSpPr txBox="1"/>
          <p:nvPr/>
        </p:nvSpPr>
        <p:spPr>
          <a:xfrm>
            <a:off x="467544" y="764704"/>
            <a:ext cx="8208912" cy="400110"/>
          </a:xfrm>
          <a:prstGeom prst="rect">
            <a:avLst/>
          </a:prstGeom>
          <a:noFill/>
        </p:spPr>
        <p:txBody>
          <a:bodyPr wrap="square" rtlCol="0">
            <a:spAutoFit/>
          </a:bodyPr>
          <a:lstStyle/>
          <a:p>
            <a:r>
              <a:rPr lang="en-US" sz="2000" dirty="0" smtClean="0"/>
              <a:t>And this query:</a:t>
            </a:r>
            <a:endParaRPr lang="en-US" sz="2000"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3477" y="1315921"/>
            <a:ext cx="7017046" cy="5209423"/>
          </a:xfrm>
          <a:prstGeom prst="rect">
            <a:avLst/>
          </a:prstGeom>
        </p:spPr>
      </p:pic>
    </p:spTree>
    <p:extLst>
      <p:ext uri="{BB962C8B-B14F-4D97-AF65-F5344CB8AC3E}">
        <p14:creationId xmlns:p14="http://schemas.microsoft.com/office/powerpoint/2010/main" val="201033606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6350"/>
            <a:ext cx="44910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1"/>
          <p:cNvSpPr txBox="1">
            <a:spLocks noChangeArrowheads="1"/>
          </p:cNvSpPr>
          <p:nvPr/>
        </p:nvSpPr>
        <p:spPr bwMode="auto">
          <a:xfrm>
            <a:off x="0" y="-26988"/>
            <a:ext cx="4651375" cy="642938"/>
          </a:xfrm>
          <a:prstGeom prst="rect">
            <a:avLst/>
          </a:prstGeom>
          <a:solidFill>
            <a:srgbClr val="EFEA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 China Biographical Database Project (CBDB)</a:t>
            </a:r>
            <a:endParaRPr lang="en-US" sz="1600"/>
          </a:p>
        </p:txBody>
      </p:sp>
      <p:sp>
        <p:nvSpPr>
          <p:cNvPr id="2" name="TextBox 1"/>
          <p:cNvSpPr txBox="1"/>
          <p:nvPr/>
        </p:nvSpPr>
        <p:spPr>
          <a:xfrm>
            <a:off x="467544" y="764704"/>
            <a:ext cx="8208912" cy="400110"/>
          </a:xfrm>
          <a:prstGeom prst="rect">
            <a:avLst/>
          </a:prstGeom>
          <a:noFill/>
        </p:spPr>
        <p:txBody>
          <a:bodyPr wrap="square" rtlCol="0">
            <a:spAutoFit/>
          </a:bodyPr>
          <a:lstStyle/>
          <a:p>
            <a:r>
              <a:rPr lang="en-US" sz="2000" dirty="0" smtClean="0"/>
              <a:t>And this query:</a:t>
            </a:r>
            <a:endParaRPr lang="en-US" sz="2000"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2852" y="1340768"/>
            <a:ext cx="7017046" cy="5209423"/>
          </a:xfrm>
          <a:prstGeom prst="rect">
            <a:avLst/>
          </a:prstGeom>
        </p:spPr>
      </p:pic>
    </p:spTree>
    <p:extLst>
      <p:ext uri="{BB962C8B-B14F-4D97-AF65-F5344CB8AC3E}">
        <p14:creationId xmlns:p14="http://schemas.microsoft.com/office/powerpoint/2010/main" val="359960064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6350"/>
            <a:ext cx="44910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1"/>
          <p:cNvSpPr txBox="1">
            <a:spLocks noChangeArrowheads="1"/>
          </p:cNvSpPr>
          <p:nvPr/>
        </p:nvSpPr>
        <p:spPr bwMode="auto">
          <a:xfrm>
            <a:off x="0" y="-26988"/>
            <a:ext cx="4651375" cy="642938"/>
          </a:xfrm>
          <a:prstGeom prst="rect">
            <a:avLst/>
          </a:prstGeom>
          <a:solidFill>
            <a:srgbClr val="EFEA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 China Biographical Database Project (CBDB)</a:t>
            </a:r>
            <a:endParaRPr lang="en-US" sz="1600"/>
          </a:p>
        </p:txBody>
      </p:sp>
      <p:sp>
        <p:nvSpPr>
          <p:cNvPr id="2" name="TextBox 1"/>
          <p:cNvSpPr txBox="1"/>
          <p:nvPr/>
        </p:nvSpPr>
        <p:spPr>
          <a:xfrm>
            <a:off x="899592" y="1292567"/>
            <a:ext cx="7344816" cy="1200329"/>
          </a:xfrm>
          <a:prstGeom prst="rect">
            <a:avLst/>
          </a:prstGeom>
          <a:noFill/>
        </p:spPr>
        <p:txBody>
          <a:bodyPr wrap="square" rtlCol="0">
            <a:spAutoFit/>
          </a:bodyPr>
          <a:lstStyle/>
          <a:p>
            <a:pPr algn="ctr"/>
            <a:r>
              <a:rPr lang="en-US" sz="2400" dirty="0" smtClean="0"/>
              <a:t>At this point, I’ll get out of your way and let you start to develop a model for your project.  If you have questions, I’ll be circulating in the room.</a:t>
            </a:r>
            <a:endParaRPr lang="en-US" sz="2400" dirty="0"/>
          </a:p>
        </p:txBody>
      </p:sp>
    </p:spTree>
    <p:extLst>
      <p:ext uri="{BB962C8B-B14F-4D97-AF65-F5344CB8AC3E}">
        <p14:creationId xmlns:p14="http://schemas.microsoft.com/office/powerpoint/2010/main" val="3439299625"/>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187450" y="952500"/>
            <a:ext cx="6840538"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altLang="zh-CN" sz="1400">
              <a:ea typeface="新細明體" pitchFamily="18" charset="-120"/>
            </a:endParaRPr>
          </a:p>
          <a:p>
            <a:pPr algn="ctr" eaLnBrk="1" hangingPunct="1"/>
            <a:endParaRPr lang="en-US" altLang="zh-CN" sz="1400">
              <a:ea typeface="新細明體" pitchFamily="18" charset="-120"/>
            </a:endParaRPr>
          </a:p>
          <a:p>
            <a:pPr algn="ctr" eaLnBrk="1" hangingPunct="1"/>
            <a:r>
              <a:rPr lang="en-US" sz="3200"/>
              <a:t>Session Three:</a:t>
            </a:r>
            <a:br>
              <a:rPr lang="en-US" sz="3200"/>
            </a:br>
            <a:endParaRPr lang="en-US" sz="3200"/>
          </a:p>
          <a:p>
            <a:pPr algn="ctr" eaLnBrk="1" hangingPunct="1"/>
            <a:r>
              <a:rPr lang="en-US" sz="3200" b="1"/>
              <a:t>The Design of Research Projects using Relational Database Entities and CBDB</a:t>
            </a:r>
            <a:r>
              <a:rPr lang="en-US" sz="3200"/>
              <a:t/>
            </a:r>
            <a:br>
              <a:rPr lang="en-US" sz="3200"/>
            </a:br>
            <a:r>
              <a:rPr lang="en-US" sz="3200"/>
              <a:t/>
            </a:r>
            <a:br>
              <a:rPr lang="en-US" sz="3200"/>
            </a:br>
            <a:endParaRPr lang="en-US" altLang="zh-CN" sz="3200">
              <a:ea typeface="TSC UMing S TT" pitchFamily="49" charset="-120"/>
            </a:endParaRPr>
          </a:p>
        </p:txBody>
      </p:sp>
      <p:pic>
        <p:nvPicPr>
          <p:cNvPr id="307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6350"/>
            <a:ext cx="701675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4"/>
          <p:cNvSpPr txBox="1">
            <a:spLocks noChangeArrowheads="1"/>
          </p:cNvSpPr>
          <p:nvPr/>
        </p:nvSpPr>
        <p:spPr bwMode="auto">
          <a:xfrm>
            <a:off x="2787650" y="5759450"/>
            <a:ext cx="3729038"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rgbClr val="FF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zh-CN" sz="2800">
                <a:ea typeface="TSC UMing S TT" pitchFamily="49" charset="-120"/>
              </a:rPr>
              <a:t>Michael A. Fuller</a:t>
            </a:r>
            <a:endParaRPr lang="zh-CN" altLang="en-US" sz="2800">
              <a:ea typeface="TSC UMing S TT" pitchFamily="49" charset="-120"/>
            </a:endParaRPr>
          </a:p>
        </p:txBody>
      </p:sp>
      <p:sp>
        <p:nvSpPr>
          <p:cNvPr id="3077" name="TextBox 1"/>
          <p:cNvSpPr txBox="1">
            <a:spLocks noChangeArrowheads="1"/>
          </p:cNvSpPr>
          <p:nvPr/>
        </p:nvSpPr>
        <p:spPr bwMode="auto">
          <a:xfrm>
            <a:off x="0" y="-26988"/>
            <a:ext cx="2124075" cy="979488"/>
          </a:xfrm>
          <a:prstGeom prst="rect">
            <a:avLst/>
          </a:prstGeom>
          <a:solidFill>
            <a:srgbClr val="EFEA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China Biographical Database Project (CBDB)</a:t>
            </a:r>
            <a:endParaRPr lang="en-US" sz="160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6350"/>
            <a:ext cx="44910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Box 1"/>
          <p:cNvSpPr txBox="1">
            <a:spLocks noChangeArrowheads="1"/>
          </p:cNvSpPr>
          <p:nvPr/>
        </p:nvSpPr>
        <p:spPr bwMode="auto">
          <a:xfrm>
            <a:off x="0" y="-26988"/>
            <a:ext cx="4651375" cy="642938"/>
          </a:xfrm>
          <a:prstGeom prst="rect">
            <a:avLst/>
          </a:prstGeom>
          <a:solidFill>
            <a:srgbClr val="EFEA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 China Biographical Database Project (CBDB)</a:t>
            </a:r>
            <a:endParaRPr lang="en-US" sz="1600"/>
          </a:p>
        </p:txBody>
      </p:sp>
      <p:sp>
        <p:nvSpPr>
          <p:cNvPr id="4100" name="TextBox 1"/>
          <p:cNvSpPr txBox="1">
            <a:spLocks noChangeArrowheads="1"/>
          </p:cNvSpPr>
          <p:nvPr/>
        </p:nvSpPr>
        <p:spPr bwMode="auto">
          <a:xfrm>
            <a:off x="1331913" y="1122363"/>
            <a:ext cx="6696075" cy="3170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t>In your projects, you primarily will need to think about the design of the specific “thing” you want to link to CBDB and explore.</a:t>
            </a:r>
            <a:br>
              <a:rPr lang="en-US" sz="2400"/>
            </a:br>
            <a:endParaRPr lang="en-US" sz="1600"/>
          </a:p>
          <a:p>
            <a:pPr eaLnBrk="1" hangingPunct="1"/>
            <a:r>
              <a:rPr lang="en-US" sz="2400"/>
              <a:t>For example, I have created a small sample database that can be used to record information on texts in a </a:t>
            </a:r>
            <a:r>
              <a:rPr lang="zh-TW" altLang="en-US" sz="2400">
                <a:ea typeface="新細明體" pitchFamily="18" charset="-120"/>
              </a:rPr>
              <a:t>文集</a:t>
            </a:r>
            <a:r>
              <a:rPr lang="en-US" altLang="zh-TW" sz="2400">
                <a:ea typeface="新細明體" pitchFamily="18" charset="-120"/>
              </a:rPr>
              <a:t>.</a:t>
            </a:r>
            <a:br>
              <a:rPr lang="en-US" altLang="zh-TW" sz="2400">
                <a:ea typeface="新細明體" pitchFamily="18" charset="-120"/>
              </a:rPr>
            </a:br>
            <a:endParaRPr lang="en-US" altLang="zh-TW" sz="1600">
              <a:ea typeface="新細明體" pitchFamily="18" charset="-120"/>
            </a:endParaRPr>
          </a:p>
          <a:p>
            <a:pPr eaLnBrk="1" hangingPunct="1"/>
            <a:r>
              <a:rPr lang="en-US" sz="2400"/>
              <a:t>Let’s download and open it.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6350"/>
            <a:ext cx="44910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extBox 1"/>
          <p:cNvSpPr txBox="1">
            <a:spLocks noChangeArrowheads="1"/>
          </p:cNvSpPr>
          <p:nvPr/>
        </p:nvSpPr>
        <p:spPr bwMode="auto">
          <a:xfrm>
            <a:off x="0" y="-26988"/>
            <a:ext cx="4651375" cy="642938"/>
          </a:xfrm>
          <a:prstGeom prst="rect">
            <a:avLst/>
          </a:prstGeom>
          <a:solidFill>
            <a:srgbClr val="EFEA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 China Biographical Database Project (CBDB)</a:t>
            </a:r>
            <a:endParaRPr lang="en-US" sz="1600"/>
          </a:p>
        </p:txBody>
      </p:sp>
      <p:sp>
        <p:nvSpPr>
          <p:cNvPr id="5124" name="TextBox 1"/>
          <p:cNvSpPr txBox="1">
            <a:spLocks noChangeArrowheads="1"/>
          </p:cNvSpPr>
          <p:nvPr/>
        </p:nvSpPr>
        <p:spPr bwMode="auto">
          <a:xfrm>
            <a:off x="971550" y="1057275"/>
            <a:ext cx="66960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a:t>The workhorse (“PeopleInTexts”) table captures “People in Texts” and has the following fields:</a:t>
            </a:r>
          </a:p>
        </p:txBody>
      </p:sp>
      <p:graphicFrame>
        <p:nvGraphicFramePr>
          <p:cNvPr id="3" name="Table 2"/>
          <p:cNvGraphicFramePr>
            <a:graphicFrameLocks noGrp="1"/>
          </p:cNvGraphicFramePr>
          <p:nvPr/>
        </p:nvGraphicFramePr>
        <p:xfrm>
          <a:off x="1524000" y="2074863"/>
          <a:ext cx="2400300" cy="3657600"/>
        </p:xfrm>
        <a:graphic>
          <a:graphicData uri="http://schemas.openxmlformats.org/drawingml/2006/table">
            <a:tbl>
              <a:tblPr firstRow="1" bandRow="1">
                <a:tableStyleId>{F5AB1C69-6EDB-4FF4-983F-18BD219EF322}</a:tableStyleId>
              </a:tblPr>
              <a:tblGrid>
                <a:gridCol w="2400300"/>
              </a:tblGrid>
              <a:tr h="370840">
                <a:tc>
                  <a:txBody>
                    <a:bodyPr/>
                    <a:lstStyle/>
                    <a:p>
                      <a:r>
                        <a:rPr lang="en-US" sz="2400" b="0" dirty="0" smtClean="0">
                          <a:solidFill>
                            <a:schemeClr val="tx1"/>
                          </a:solidFill>
                        </a:rPr>
                        <a:t>Author</a:t>
                      </a:r>
                      <a:endParaRPr lang="en-US" sz="2400" b="0" dirty="0">
                        <a:solidFill>
                          <a:schemeClr val="tx1"/>
                        </a:solidFill>
                      </a:endParaRPr>
                    </a:p>
                  </a:txBody>
                  <a:tcPr marL="91454" marR="91454">
                    <a:noFill/>
                  </a:tcPr>
                </a:tc>
              </a:tr>
              <a:tr h="370840">
                <a:tc>
                  <a:txBody>
                    <a:bodyPr/>
                    <a:lstStyle/>
                    <a:p>
                      <a:r>
                        <a:rPr lang="en-US" sz="2400" dirty="0" err="1" smtClean="0"/>
                        <a:t>PersonInText</a:t>
                      </a:r>
                      <a:endParaRPr lang="en-US" sz="2400" dirty="0"/>
                    </a:p>
                  </a:txBody>
                  <a:tcPr marL="91454" marR="91454"/>
                </a:tc>
              </a:tr>
              <a:tr h="370840">
                <a:tc>
                  <a:txBody>
                    <a:bodyPr/>
                    <a:lstStyle/>
                    <a:p>
                      <a:r>
                        <a:rPr lang="en-US" sz="2400" dirty="0" err="1" smtClean="0"/>
                        <a:t>TextTitle</a:t>
                      </a:r>
                      <a:endParaRPr lang="en-US" sz="2400" dirty="0"/>
                    </a:p>
                  </a:txBody>
                  <a:tcPr marL="91454" marR="91454"/>
                </a:tc>
              </a:tr>
              <a:tr h="370840">
                <a:tc>
                  <a:txBody>
                    <a:bodyPr/>
                    <a:lstStyle/>
                    <a:p>
                      <a:r>
                        <a:rPr lang="en-US" sz="2400" dirty="0" err="1" smtClean="0"/>
                        <a:t>TextType</a:t>
                      </a:r>
                      <a:endParaRPr lang="en-US" sz="2400" dirty="0"/>
                    </a:p>
                  </a:txBody>
                  <a:tcPr marL="91454" marR="91454"/>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TextYear</a:t>
                      </a:r>
                      <a:endParaRPr lang="en-US" sz="2400" dirty="0" smtClean="0"/>
                    </a:p>
                  </a:txBody>
                  <a:tcPr marL="91454" marR="91454"/>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TextSource</a:t>
                      </a:r>
                      <a:endParaRPr lang="en-US" sz="2400" dirty="0" smtClean="0"/>
                    </a:p>
                  </a:txBody>
                  <a:tcPr marL="91454" marR="91454"/>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SourcePage</a:t>
                      </a:r>
                      <a:endParaRPr lang="en-US" sz="2400" dirty="0" smtClean="0"/>
                    </a:p>
                  </a:txBody>
                  <a:tcPr marL="91454" marR="91454"/>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err="1" smtClean="0"/>
                        <a:t>CitationNotes</a:t>
                      </a:r>
                      <a:endParaRPr lang="en-US" sz="2400" dirty="0" smtClean="0"/>
                    </a:p>
                  </a:txBody>
                  <a:tcPr marL="91454" marR="91454"/>
                </a:tc>
              </a:tr>
            </a:tbl>
          </a:graphicData>
        </a:graphic>
      </p:graphicFrame>
      <p:graphicFrame>
        <p:nvGraphicFramePr>
          <p:cNvPr id="6" name="Table 5"/>
          <p:cNvGraphicFramePr>
            <a:graphicFrameLocks noGrp="1"/>
          </p:cNvGraphicFramePr>
          <p:nvPr/>
        </p:nvGraphicFramePr>
        <p:xfrm>
          <a:off x="4332288" y="2060575"/>
          <a:ext cx="2760662" cy="3657600"/>
        </p:xfrm>
        <a:graphic>
          <a:graphicData uri="http://schemas.openxmlformats.org/drawingml/2006/table">
            <a:tbl>
              <a:tblPr firstRow="1" bandRow="1">
                <a:tableStyleId>{F5AB1C69-6EDB-4FF4-983F-18BD219EF322}</a:tableStyleId>
              </a:tblPr>
              <a:tblGrid>
                <a:gridCol w="2760662"/>
              </a:tblGrid>
              <a:tr h="370840">
                <a:tc>
                  <a:txBody>
                    <a:bodyPr/>
                    <a:lstStyle/>
                    <a:p>
                      <a:r>
                        <a:rPr lang="en-US" sz="2400" b="0" dirty="0" smtClean="0">
                          <a:solidFill>
                            <a:schemeClr val="tx1"/>
                          </a:solidFill>
                        </a:rPr>
                        <a:t>Text</a:t>
                      </a:r>
                      <a:r>
                        <a:rPr lang="en-US" sz="2400" b="0" baseline="0" dirty="0" smtClean="0">
                          <a:solidFill>
                            <a:schemeClr val="tx1"/>
                          </a:solidFill>
                        </a:rPr>
                        <a:t> (255)</a:t>
                      </a:r>
                      <a:endParaRPr lang="en-US" sz="2400" b="0" dirty="0">
                        <a:solidFill>
                          <a:schemeClr val="tx1"/>
                        </a:solidFill>
                      </a:endParaRPr>
                    </a:p>
                  </a:txBody>
                  <a:tcPr marL="91463" marR="91463"/>
                </a:tc>
              </a:tr>
              <a:tr h="370840">
                <a:tc>
                  <a:txBody>
                    <a:bodyPr/>
                    <a:lstStyle/>
                    <a:p>
                      <a:r>
                        <a:rPr lang="en-US" sz="2400" dirty="0" smtClean="0"/>
                        <a:t>Text (255)</a:t>
                      </a:r>
                      <a:endParaRPr lang="en-US" sz="2400" dirty="0"/>
                    </a:p>
                  </a:txBody>
                  <a:tcPr marL="91463" marR="91463"/>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Text (255)</a:t>
                      </a:r>
                    </a:p>
                  </a:txBody>
                  <a:tcPr marL="91463" marR="91463"/>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Text (255)</a:t>
                      </a:r>
                    </a:p>
                  </a:txBody>
                  <a:tcPr marL="91463" marR="91463"/>
                </a:tc>
              </a:tr>
              <a:tr h="370840">
                <a:tc>
                  <a:txBody>
                    <a:bodyPr/>
                    <a:lstStyle/>
                    <a:p>
                      <a:r>
                        <a:rPr lang="en-US" sz="2400" dirty="0" smtClean="0"/>
                        <a:t>Number</a:t>
                      </a:r>
                      <a:r>
                        <a:rPr lang="en-US" sz="2400" baseline="0" dirty="0" smtClean="0"/>
                        <a:t> (</a:t>
                      </a:r>
                      <a:r>
                        <a:rPr lang="en-US" sz="2400" dirty="0" smtClean="0"/>
                        <a:t>Integer)</a:t>
                      </a:r>
                      <a:endParaRPr lang="en-US" sz="2400" dirty="0"/>
                    </a:p>
                  </a:txBody>
                  <a:tcPr marL="91463" marR="91463"/>
                </a:tc>
              </a:tr>
              <a:tr h="370840">
                <a:tc>
                  <a:txBody>
                    <a:bodyPr/>
                    <a:lstStyle/>
                    <a:p>
                      <a:r>
                        <a:rPr lang="en-US" sz="2400" dirty="0" smtClean="0"/>
                        <a:t>Text (255)</a:t>
                      </a:r>
                      <a:endParaRPr lang="en-US" sz="2400" dirty="0"/>
                    </a:p>
                  </a:txBody>
                  <a:tcPr marL="91463" marR="91463"/>
                </a:tc>
              </a:tr>
              <a:tr h="370840">
                <a:tc>
                  <a:txBody>
                    <a:bodyPr/>
                    <a:lstStyle/>
                    <a:p>
                      <a:r>
                        <a:rPr lang="en-US" sz="2400" dirty="0" smtClean="0"/>
                        <a:t>Text (255)</a:t>
                      </a:r>
                      <a:endParaRPr lang="en-US" sz="2400" dirty="0"/>
                    </a:p>
                  </a:txBody>
                  <a:tcPr marL="91463" marR="91463"/>
                </a:tc>
              </a:tr>
              <a:tr h="370840">
                <a:tc>
                  <a:txBody>
                    <a:bodyPr/>
                    <a:lstStyle/>
                    <a:p>
                      <a:r>
                        <a:rPr lang="en-US" sz="2400" dirty="0" smtClean="0"/>
                        <a:t>Memo</a:t>
                      </a:r>
                      <a:endParaRPr lang="en-US" sz="2400" dirty="0"/>
                    </a:p>
                  </a:txBody>
                  <a:tcPr marL="91463" marR="91463"/>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6350"/>
            <a:ext cx="44910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TextBox 1"/>
          <p:cNvSpPr txBox="1">
            <a:spLocks noChangeArrowheads="1"/>
          </p:cNvSpPr>
          <p:nvPr/>
        </p:nvSpPr>
        <p:spPr bwMode="auto">
          <a:xfrm>
            <a:off x="0" y="-26988"/>
            <a:ext cx="4651375" cy="642938"/>
          </a:xfrm>
          <a:prstGeom prst="rect">
            <a:avLst/>
          </a:prstGeom>
          <a:solidFill>
            <a:srgbClr val="EFEA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 China Biographical Database Project (CBDB)</a:t>
            </a:r>
            <a:endParaRPr lang="en-US" sz="1600"/>
          </a:p>
        </p:txBody>
      </p:sp>
      <p:graphicFrame>
        <p:nvGraphicFramePr>
          <p:cNvPr id="2" name="Table 1"/>
          <p:cNvGraphicFramePr>
            <a:graphicFrameLocks noGrp="1"/>
          </p:cNvGraphicFramePr>
          <p:nvPr/>
        </p:nvGraphicFramePr>
        <p:xfrm>
          <a:off x="250825" y="1146175"/>
          <a:ext cx="8713788" cy="5451476"/>
        </p:xfrm>
        <a:graphic>
          <a:graphicData uri="http://schemas.openxmlformats.org/drawingml/2006/table">
            <a:tbl>
              <a:tblPr/>
              <a:tblGrid>
                <a:gridCol w="792163"/>
                <a:gridCol w="792162"/>
                <a:gridCol w="865188"/>
                <a:gridCol w="2141537"/>
                <a:gridCol w="466725"/>
                <a:gridCol w="544513"/>
                <a:gridCol w="1011237"/>
                <a:gridCol w="947738"/>
                <a:gridCol w="1152525"/>
              </a:tblGrid>
              <a:tr h="47396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Author</a:t>
                      </a:r>
                      <a:endParaRPr kumimoji="0" lang="en-US" sz="1400" b="0" i="0" u="none" strike="noStrike" cap="none" normalizeH="0" baseline="0" smtClean="0">
                        <a:ln>
                          <a:noFill/>
                        </a:ln>
                        <a:solidFill>
                          <a:schemeClr val="tx1"/>
                        </a:solidFill>
                        <a:effectLst/>
                        <a:latin typeface="Arial" charset="0"/>
                      </a:endParaRPr>
                    </a:p>
                  </a:txBody>
                  <a:tcPr marL="47227" marR="47227" marT="23615" marB="23615" anchor="ctr"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PersonIn</a:t>
                      </a:r>
                      <a:br>
                        <a:rPr kumimoji="0" lang="en-US" sz="1400" b="0" i="0" u="none" strike="noStrike" cap="none" normalizeH="0" baseline="0" smtClean="0">
                          <a:ln>
                            <a:noFill/>
                          </a:ln>
                          <a:solidFill>
                            <a:schemeClr val="tx1"/>
                          </a:solidFill>
                          <a:effectLst/>
                          <a:latin typeface="Calibri" pitchFamily="34" charset="0"/>
                        </a:rPr>
                      </a:br>
                      <a:r>
                        <a:rPr kumimoji="0" lang="en-US" sz="1400" b="0" i="0" u="none" strike="noStrike" cap="none" normalizeH="0" baseline="0" smtClean="0">
                          <a:ln>
                            <a:noFill/>
                          </a:ln>
                          <a:solidFill>
                            <a:schemeClr val="tx1"/>
                          </a:solidFill>
                          <a:effectLst/>
                          <a:latin typeface="Calibri" pitchFamily="34" charset="0"/>
                        </a:rPr>
                        <a:t>Text</a:t>
                      </a:r>
                      <a:endParaRPr kumimoji="0" lang="en-US" sz="1400" b="0" i="0" u="none" strike="noStrike" cap="none" normalizeH="0" baseline="0" smtClean="0">
                        <a:ln>
                          <a:noFill/>
                        </a:ln>
                        <a:solidFill>
                          <a:schemeClr val="tx1"/>
                        </a:solidFill>
                        <a:effectLst/>
                        <a:latin typeface="Arial" charset="0"/>
                      </a:endParaRPr>
                    </a:p>
                  </a:txBody>
                  <a:tcPr marL="47227" marR="47227" marT="23615" marB="23615" anchor="ctr" horzOverflow="overflow">
                    <a:lnL>
                      <a:noFill/>
                    </a:lnL>
                    <a:lnR>
                      <a:noFill/>
                    </a:lnR>
                    <a:lnT>
                      <a:noFill/>
                    </a:lnT>
                    <a:lnB>
                      <a:noFill/>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Person</a:t>
                      </a:r>
                      <a:br>
                        <a:rPr kumimoji="0" lang="en-US" sz="1400" b="0" i="0" u="none" strike="noStrike" cap="none" normalizeH="0" baseline="0" smtClean="0">
                          <a:ln>
                            <a:noFill/>
                          </a:ln>
                          <a:solidFill>
                            <a:schemeClr val="tx1"/>
                          </a:solidFill>
                          <a:effectLst/>
                          <a:latin typeface="Calibri" pitchFamily="34" charset="0"/>
                        </a:rPr>
                      </a:br>
                      <a:r>
                        <a:rPr kumimoji="0" lang="en-US" sz="1400" b="0" i="0" u="none" strike="noStrike" cap="none" normalizeH="0" baseline="0" smtClean="0">
                          <a:ln>
                            <a:noFill/>
                          </a:ln>
                          <a:solidFill>
                            <a:schemeClr val="tx1"/>
                          </a:solidFill>
                          <a:effectLst/>
                          <a:latin typeface="Calibri" pitchFamily="34" charset="0"/>
                        </a:rPr>
                        <a:t>Role</a:t>
                      </a:r>
                      <a:endParaRPr kumimoji="0" lang="en-US" sz="1400" b="0" i="0" u="none" strike="noStrike" cap="none" normalizeH="0" baseline="0" smtClean="0">
                        <a:ln>
                          <a:noFill/>
                        </a:ln>
                        <a:solidFill>
                          <a:schemeClr val="tx1"/>
                        </a:solidFill>
                        <a:effectLst/>
                        <a:latin typeface="Arial" charset="0"/>
                      </a:endParaRPr>
                    </a:p>
                  </a:txBody>
                  <a:tcPr marL="47227" marR="47227" marT="23615" marB="23615" anchor="ctr" horzOverflow="overflow">
                    <a:lnL>
                      <a:noFill/>
                    </a:lnL>
                    <a:lnR>
                      <a:noFill/>
                    </a:lnR>
                    <a:lnT>
                      <a:noFill/>
                    </a:lnT>
                    <a:lnB>
                      <a:noFill/>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TextTitle</a:t>
                      </a:r>
                      <a:endParaRPr kumimoji="0" lang="en-US" sz="1400" b="0" i="0" u="none" strike="noStrike" cap="none" normalizeH="0" baseline="0" smtClean="0">
                        <a:ln>
                          <a:noFill/>
                        </a:ln>
                        <a:solidFill>
                          <a:schemeClr val="tx1"/>
                        </a:solidFill>
                        <a:effectLst/>
                        <a:latin typeface="Arial" charset="0"/>
                      </a:endParaRPr>
                    </a:p>
                  </a:txBody>
                  <a:tcPr marL="47227" marR="47227" marT="23615" marB="23615" anchor="ctr" horzOverflow="overflow">
                    <a:lnL>
                      <a:noFill/>
                    </a:lnL>
                    <a:lnR>
                      <a:noFill/>
                    </a:lnR>
                    <a:lnT>
                      <a:noFill/>
                    </a:lnT>
                    <a:lnB>
                      <a:noFill/>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TextType</a:t>
                      </a:r>
                      <a:endParaRPr kumimoji="0" lang="en-US" sz="1400" b="0" i="0" u="none" strike="noStrike" cap="none" normalizeH="0" baseline="0" smtClean="0">
                        <a:ln>
                          <a:noFill/>
                        </a:ln>
                        <a:solidFill>
                          <a:schemeClr val="tx1"/>
                        </a:solidFill>
                        <a:effectLst/>
                        <a:latin typeface="Arial" charset="0"/>
                      </a:endParaRPr>
                    </a:p>
                  </a:txBody>
                  <a:tcPr marL="47227" marR="47227" marT="23615" marB="23615" anchor="ctr" horzOverflow="overflow">
                    <a:lnL>
                      <a:noFill/>
                    </a:lnL>
                    <a:lnR>
                      <a:noFill/>
                    </a:lnR>
                    <a:lnT>
                      <a:noFill/>
                    </a:lnT>
                    <a:lnB>
                      <a:noFill/>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Text</a:t>
                      </a:r>
                      <a:br>
                        <a:rPr kumimoji="0" lang="en-US" sz="1400" b="0" i="0" u="none" strike="noStrike" cap="none" normalizeH="0" baseline="0" smtClean="0">
                          <a:ln>
                            <a:noFill/>
                          </a:ln>
                          <a:solidFill>
                            <a:schemeClr val="tx1"/>
                          </a:solidFill>
                          <a:effectLst/>
                          <a:latin typeface="Calibri" pitchFamily="34" charset="0"/>
                        </a:rPr>
                      </a:br>
                      <a:r>
                        <a:rPr kumimoji="0" lang="en-US" sz="1400" b="0" i="0" u="none" strike="noStrike" cap="none" normalizeH="0" baseline="0" smtClean="0">
                          <a:ln>
                            <a:noFill/>
                          </a:ln>
                          <a:solidFill>
                            <a:schemeClr val="tx1"/>
                          </a:solidFill>
                          <a:effectLst/>
                          <a:latin typeface="Calibri" pitchFamily="34" charset="0"/>
                        </a:rPr>
                        <a:t>Year</a:t>
                      </a:r>
                      <a:endParaRPr kumimoji="0" lang="en-US" sz="1400" b="0" i="0" u="none" strike="noStrike" cap="none" normalizeH="0" baseline="0" smtClean="0">
                        <a:ln>
                          <a:noFill/>
                        </a:ln>
                        <a:solidFill>
                          <a:schemeClr val="tx1"/>
                        </a:solidFill>
                        <a:effectLst/>
                        <a:latin typeface="Arial" charset="0"/>
                      </a:endParaRPr>
                    </a:p>
                  </a:txBody>
                  <a:tcPr marL="47227" marR="47227" marT="23615" marB="23615" anchor="ctr" horzOverflow="overflow">
                    <a:lnL>
                      <a:noFill/>
                    </a:lnL>
                    <a:lnR>
                      <a:noFill/>
                    </a:lnR>
                    <a:lnT>
                      <a:noFill/>
                    </a:lnT>
                    <a:lnB>
                      <a:noFill/>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TextSource</a:t>
                      </a:r>
                      <a:endParaRPr kumimoji="0" lang="en-US" sz="1400" b="0" i="0" u="none" strike="noStrike" cap="none" normalizeH="0" baseline="0" smtClean="0">
                        <a:ln>
                          <a:noFill/>
                        </a:ln>
                        <a:solidFill>
                          <a:schemeClr val="tx1"/>
                        </a:solidFill>
                        <a:effectLst/>
                        <a:latin typeface="Arial" charset="0"/>
                      </a:endParaRPr>
                    </a:p>
                  </a:txBody>
                  <a:tcPr marL="47227" marR="47227" marT="23615" marB="23615" anchor="ctr" horzOverflow="overflow">
                    <a:lnL>
                      <a:noFill/>
                    </a:lnL>
                    <a:lnR>
                      <a:noFill/>
                    </a:lnR>
                    <a:lnT>
                      <a:noFill/>
                    </a:lnT>
                    <a:lnB>
                      <a:noFill/>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SourcePage</a:t>
                      </a:r>
                      <a:endParaRPr kumimoji="0" lang="en-US" sz="1400" b="0" i="0" u="none" strike="noStrike" cap="none" normalizeH="0" baseline="0" smtClean="0">
                        <a:ln>
                          <a:noFill/>
                        </a:ln>
                        <a:solidFill>
                          <a:schemeClr val="tx1"/>
                        </a:solidFill>
                        <a:effectLst/>
                        <a:latin typeface="Arial" charset="0"/>
                      </a:endParaRPr>
                    </a:p>
                  </a:txBody>
                  <a:tcPr marL="47227" marR="47227" marT="23615" marB="23615" anchor="ctr" horzOverflow="overflow">
                    <a:lnL>
                      <a:noFill/>
                    </a:lnL>
                    <a:lnR>
                      <a:noFill/>
                    </a:lnR>
                    <a:lnT>
                      <a:noFill/>
                    </a:lnT>
                    <a:lnB>
                      <a:noFill/>
                    </a:lnB>
                    <a:lnTlToBr>
                      <a:noFill/>
                    </a:lnTlToBr>
                    <a:lnBlToTr>
                      <a:noFill/>
                    </a:lnBlToTr>
                    <a:solidFill>
                      <a:srgbClr val="C0C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CitationNotes</a:t>
                      </a:r>
                      <a:endParaRPr kumimoji="0" lang="en-US" sz="1400" b="0" i="0" u="none" strike="noStrike" cap="none" normalizeH="0" baseline="0" smtClean="0">
                        <a:ln>
                          <a:noFill/>
                        </a:ln>
                        <a:solidFill>
                          <a:schemeClr val="tx1"/>
                        </a:solidFill>
                        <a:effectLst/>
                        <a:latin typeface="Arial" charset="0"/>
                      </a:endParaRPr>
                    </a:p>
                  </a:txBody>
                  <a:tcPr marL="47227" marR="47227" marT="23615" marB="23615" anchor="ctr" horzOverflow="overflow">
                    <a:lnL>
                      <a:noFill/>
                    </a:lnL>
                    <a:lnR>
                      <a:noFill/>
                    </a:lnR>
                    <a:lnT>
                      <a:noFill/>
                    </a:lnT>
                    <a:lnB>
                      <a:noFill/>
                    </a:lnB>
                    <a:lnTlToBr>
                      <a:noFill/>
                    </a:lnTlToBr>
                    <a:lnBlToTr>
                      <a:noFill/>
                    </a:lnBlToTr>
                    <a:solidFill>
                      <a:srgbClr val="C0C0C0"/>
                    </a:solidFill>
                  </a:tcPr>
                </a:tc>
              </a:tr>
              <a:tr h="132744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權德輿</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劉昌</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Subject</a:t>
                      </a: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400" b="0" i="0" u="none" strike="noStrike" cap="none" normalizeH="0" baseline="0" smtClean="0">
                          <a:ln>
                            <a:noFill/>
                          </a:ln>
                          <a:solidFill>
                            <a:schemeClr val="tx1"/>
                          </a:solidFill>
                          <a:effectLst/>
                          <a:latin typeface="Calibri" pitchFamily="34" charset="0"/>
                          <a:ea typeface="新細明體" pitchFamily="18" charset="-120"/>
                        </a:rPr>
                        <a:t>大唐四鎮北庭行軍兼涇原等州節度度支營田等使開府儀同三司檢校尚書右僕射使持節涇州諸軍事涇州刺史兼御史大夫上柱國南川郡王劉公紀功碑銘</a:t>
                      </a:r>
                      <a:endParaRPr kumimoji="0" lang="zh-TW" altLang="en-US" sz="1400" b="0" i="0" u="none" strike="noStrike" cap="none" normalizeH="0" baseline="0" smtClean="0">
                        <a:ln>
                          <a:noFill/>
                        </a:ln>
                        <a:solidFill>
                          <a:schemeClr val="tx1"/>
                        </a:solidFill>
                        <a:effectLst/>
                        <a:latin typeface="Arial" charset="0"/>
                        <a:ea typeface="新細明體" pitchFamily="18" charset="-12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碑銘</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
                      </a:r>
                      <a:br>
                        <a:rPr kumimoji="0" lang="en-US" sz="1400" b="0" i="0" u="none" strike="noStrike" cap="none" normalizeH="0" baseline="0" smtClean="0">
                          <a:ln>
                            <a:noFill/>
                          </a:ln>
                          <a:solidFill>
                            <a:schemeClr val="tx1"/>
                          </a:solidFill>
                          <a:effectLst/>
                          <a:latin typeface="Calibri" pitchFamily="34" charset="0"/>
                        </a:rPr>
                      </a:b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400" b="0" i="0" u="none" strike="noStrike" cap="none" normalizeH="0" baseline="0" smtClean="0">
                          <a:ln>
                            <a:noFill/>
                          </a:ln>
                          <a:solidFill>
                            <a:schemeClr val="tx1"/>
                          </a:solidFill>
                          <a:effectLst/>
                          <a:latin typeface="Calibri" pitchFamily="34" charset="0"/>
                          <a:ea typeface="新細明體" pitchFamily="18" charset="-120"/>
                        </a:rPr>
                        <a:t>權德輿詩文集</a:t>
                      </a:r>
                      <a:endParaRPr kumimoji="0" lang="zh-TW" altLang="en-US" sz="1400" b="0" i="0" u="none" strike="noStrike" cap="none" normalizeH="0" baseline="0" smtClean="0">
                        <a:ln>
                          <a:noFill/>
                        </a:ln>
                        <a:solidFill>
                          <a:schemeClr val="tx1"/>
                        </a:solidFill>
                        <a:effectLst/>
                        <a:latin typeface="Arial" charset="0"/>
                        <a:ea typeface="新細明體" pitchFamily="18" charset="-12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1.12.189-93</a:t>
                      </a: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
                      </a:r>
                      <a:br>
                        <a:rPr kumimoji="0" lang="en-US" sz="1400" b="0" i="0" u="none" strike="noStrike" cap="none" normalizeH="0" baseline="0" smtClean="0">
                          <a:ln>
                            <a:noFill/>
                          </a:ln>
                          <a:solidFill>
                            <a:schemeClr val="tx1"/>
                          </a:solidFill>
                          <a:effectLst/>
                          <a:latin typeface="Calibri" pitchFamily="34" charset="0"/>
                        </a:rPr>
                      </a:b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r>
              <a:tr h="11140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權德輿</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張孝忠</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Subject</a:t>
                      </a: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400" b="0" i="0" u="none" strike="noStrike" cap="none" normalizeH="0" baseline="0" smtClean="0">
                          <a:ln>
                            <a:noFill/>
                          </a:ln>
                          <a:solidFill>
                            <a:schemeClr val="tx1"/>
                          </a:solidFill>
                          <a:effectLst/>
                          <a:latin typeface="Calibri" pitchFamily="34" charset="0"/>
                          <a:ea typeface="新細明體" pitchFamily="18" charset="-120"/>
                        </a:rPr>
                        <a:t>唐故義武軍節度使營田易定等州觀察處置使開府儀同三司檢校司空同中書門下平章事范陽郡王贈太師貞武張公遺愛碑銘</a:t>
                      </a:r>
                      <a:endParaRPr kumimoji="0" lang="zh-TW" altLang="en-US" sz="1400" b="0" i="0" u="none" strike="noStrike" cap="none" normalizeH="0" baseline="0" smtClean="0">
                        <a:ln>
                          <a:noFill/>
                        </a:ln>
                        <a:solidFill>
                          <a:schemeClr val="tx1"/>
                        </a:solidFill>
                        <a:effectLst/>
                        <a:latin typeface="Arial" charset="0"/>
                        <a:ea typeface="新細明體" pitchFamily="18" charset="-12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碑銘</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
                      </a:r>
                      <a:br>
                        <a:rPr kumimoji="0" lang="en-US" sz="1400" b="0" i="0" u="none" strike="noStrike" cap="none" normalizeH="0" baseline="0" smtClean="0">
                          <a:ln>
                            <a:noFill/>
                          </a:ln>
                          <a:solidFill>
                            <a:schemeClr val="tx1"/>
                          </a:solidFill>
                          <a:effectLst/>
                          <a:latin typeface="Calibri" pitchFamily="34" charset="0"/>
                        </a:rPr>
                      </a:b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400" b="0" i="0" u="none" strike="noStrike" cap="none" normalizeH="0" baseline="0" smtClean="0">
                          <a:ln>
                            <a:noFill/>
                          </a:ln>
                          <a:solidFill>
                            <a:schemeClr val="tx1"/>
                          </a:solidFill>
                          <a:effectLst/>
                          <a:latin typeface="Calibri" pitchFamily="34" charset="0"/>
                          <a:ea typeface="新細明體" pitchFamily="18" charset="-120"/>
                        </a:rPr>
                        <a:t>權德輿詩文集</a:t>
                      </a:r>
                      <a:endParaRPr kumimoji="0" lang="zh-TW" altLang="en-US" sz="1400" b="0" i="0" u="none" strike="noStrike" cap="none" normalizeH="0" baseline="0" smtClean="0">
                        <a:ln>
                          <a:noFill/>
                        </a:ln>
                        <a:solidFill>
                          <a:schemeClr val="tx1"/>
                        </a:solidFill>
                        <a:effectLst/>
                        <a:latin typeface="Arial" charset="0"/>
                        <a:ea typeface="新細明體" pitchFamily="18" charset="-12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1.11.183-88</a:t>
                      </a: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
                      </a:r>
                      <a:br>
                        <a:rPr kumimoji="0" lang="en-US" sz="1400" b="0" i="0" u="none" strike="noStrike" cap="none" normalizeH="0" baseline="0" smtClean="0">
                          <a:ln>
                            <a:noFill/>
                          </a:ln>
                          <a:solidFill>
                            <a:schemeClr val="tx1"/>
                          </a:solidFill>
                          <a:effectLst/>
                          <a:latin typeface="Calibri" pitchFamily="34" charset="0"/>
                        </a:rPr>
                      </a:b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r>
              <a:tr h="47396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權德輿</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杜亚</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Recipient</a:t>
                      </a: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400" b="0" i="0" u="none" strike="noStrike" cap="none" normalizeH="0" baseline="0" smtClean="0">
                          <a:ln>
                            <a:noFill/>
                          </a:ln>
                          <a:solidFill>
                            <a:schemeClr val="tx1"/>
                          </a:solidFill>
                          <a:effectLst/>
                          <a:latin typeface="Calibri" pitchFamily="34" charset="0"/>
                          <a:ea typeface="新細明體" pitchFamily="18" charset="-120"/>
                        </a:rPr>
                        <a:t>與睦州杜給事書</a:t>
                      </a:r>
                      <a:endParaRPr kumimoji="0" lang="zh-TW" altLang="en-US" sz="1400" b="0" i="0" u="none" strike="noStrike" cap="none" normalizeH="0" baseline="0" smtClean="0">
                        <a:ln>
                          <a:noFill/>
                        </a:ln>
                        <a:solidFill>
                          <a:schemeClr val="tx1"/>
                        </a:solidFill>
                        <a:effectLst/>
                        <a:latin typeface="Arial" charset="0"/>
                        <a:ea typeface="新細明體" pitchFamily="18" charset="-12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書</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
                      </a:r>
                      <a:br>
                        <a:rPr kumimoji="0" lang="en-US" sz="1400" b="0" i="0" u="none" strike="noStrike" cap="none" normalizeH="0" baseline="0" smtClean="0">
                          <a:ln>
                            <a:noFill/>
                          </a:ln>
                          <a:solidFill>
                            <a:schemeClr val="tx1"/>
                          </a:solidFill>
                          <a:effectLst/>
                          <a:latin typeface="Calibri" pitchFamily="34" charset="0"/>
                        </a:rPr>
                      </a:b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400" b="0" i="0" u="none" strike="noStrike" cap="none" normalizeH="0" baseline="0" smtClean="0">
                          <a:ln>
                            <a:noFill/>
                          </a:ln>
                          <a:solidFill>
                            <a:schemeClr val="tx1"/>
                          </a:solidFill>
                          <a:effectLst/>
                          <a:latin typeface="Calibri" pitchFamily="34" charset="0"/>
                          <a:ea typeface="新細明體" pitchFamily="18" charset="-120"/>
                        </a:rPr>
                        <a:t>權德輿詩文集</a:t>
                      </a:r>
                      <a:endParaRPr kumimoji="0" lang="zh-TW" altLang="en-US" sz="1400" b="0" i="0" u="none" strike="noStrike" cap="none" normalizeH="0" baseline="0" smtClean="0">
                        <a:ln>
                          <a:noFill/>
                        </a:ln>
                        <a:solidFill>
                          <a:schemeClr val="tx1"/>
                        </a:solidFill>
                        <a:effectLst/>
                        <a:latin typeface="Arial" charset="0"/>
                        <a:ea typeface="新細明體" pitchFamily="18" charset="-12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2.42.637-38</a:t>
                      </a: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建中二年十二月九日</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L="47227" marR="47227" marT="23615" marB="23615" horzOverflow="overflow">
                    <a:lnL>
                      <a:noFill/>
                    </a:lnL>
                    <a:lnR>
                      <a:noFill/>
                    </a:lnR>
                    <a:lnT>
                      <a:noFill/>
                    </a:lnT>
                    <a:lnB>
                      <a:noFill/>
                    </a:lnB>
                    <a:lnTlToBr>
                      <a:noFill/>
                    </a:lnTlToBr>
                    <a:lnBlToTr>
                      <a:noFill/>
                    </a:lnBlToTr>
                    <a:solidFill>
                      <a:srgbClr val="FFFFFF"/>
                    </a:solidFill>
                  </a:tcPr>
                </a:tc>
              </a:tr>
              <a:tr h="111407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權德輿</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杜佑</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Subject</a:t>
                      </a: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400" b="0" i="0" u="none" strike="noStrike" cap="none" normalizeH="0" baseline="0" smtClean="0">
                          <a:ln>
                            <a:noFill/>
                          </a:ln>
                          <a:solidFill>
                            <a:schemeClr val="tx1"/>
                          </a:solidFill>
                          <a:effectLst/>
                          <a:latin typeface="Calibri" pitchFamily="34" charset="0"/>
                          <a:ea typeface="新細明體" pitchFamily="18" charset="-120"/>
                        </a:rPr>
                        <a:t>大唐銀青光祿大夫檢校司徒同中書門下平章事太清宮及度支諸道鹽鐵轉運等使崇文館大學士上柱國岐國公杜公淮南遺愛碑銘</a:t>
                      </a:r>
                      <a:endParaRPr kumimoji="0" lang="zh-TW" altLang="en-US" sz="1400" b="0" i="0" u="none" strike="noStrike" cap="none" normalizeH="0" baseline="0" smtClean="0">
                        <a:ln>
                          <a:noFill/>
                        </a:ln>
                        <a:solidFill>
                          <a:schemeClr val="tx1"/>
                        </a:solidFill>
                        <a:effectLst/>
                        <a:latin typeface="Arial" charset="0"/>
                        <a:ea typeface="新細明體" pitchFamily="18" charset="-12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碑銘</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
                      </a:r>
                      <a:br>
                        <a:rPr kumimoji="0" lang="en-US" sz="1400" b="0" i="0" u="none" strike="noStrike" cap="none" normalizeH="0" baseline="0" smtClean="0">
                          <a:ln>
                            <a:noFill/>
                          </a:ln>
                          <a:solidFill>
                            <a:schemeClr val="tx1"/>
                          </a:solidFill>
                          <a:effectLst/>
                          <a:latin typeface="Calibri" pitchFamily="34" charset="0"/>
                        </a:rPr>
                      </a:b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400" b="0" i="0" u="none" strike="noStrike" cap="none" normalizeH="0" baseline="0" smtClean="0">
                          <a:ln>
                            <a:noFill/>
                          </a:ln>
                          <a:solidFill>
                            <a:schemeClr val="tx1"/>
                          </a:solidFill>
                          <a:effectLst/>
                          <a:latin typeface="Calibri" pitchFamily="34" charset="0"/>
                          <a:ea typeface="新細明體" pitchFamily="18" charset="-120"/>
                        </a:rPr>
                        <a:t>權德輿詩文集</a:t>
                      </a:r>
                      <a:endParaRPr kumimoji="0" lang="zh-TW" altLang="en-US" sz="1400" b="0" i="0" u="none" strike="noStrike" cap="none" normalizeH="0" baseline="0" smtClean="0">
                        <a:ln>
                          <a:noFill/>
                        </a:ln>
                        <a:solidFill>
                          <a:schemeClr val="tx1"/>
                        </a:solidFill>
                        <a:effectLst/>
                        <a:latin typeface="Arial" charset="0"/>
                        <a:ea typeface="新細明體" pitchFamily="18" charset="-12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1.11.178-82</a:t>
                      </a: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
                      </a:r>
                      <a:br>
                        <a:rPr kumimoji="0" lang="en-US" sz="1400" b="0" i="0" u="none" strike="noStrike" cap="none" normalizeH="0" baseline="0" smtClean="0">
                          <a:ln>
                            <a:noFill/>
                          </a:ln>
                          <a:solidFill>
                            <a:schemeClr val="tx1"/>
                          </a:solidFill>
                          <a:effectLst/>
                          <a:latin typeface="Calibri" pitchFamily="34" charset="0"/>
                        </a:rPr>
                      </a:b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r>
              <a:tr h="47396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權德輿</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杜佑</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Subject</a:t>
                      </a: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祭故杜岐公文</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祭文</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
                      </a:r>
                      <a:br>
                        <a:rPr kumimoji="0" lang="en-US" sz="1400" b="0" i="0" u="none" strike="noStrike" cap="none" normalizeH="0" baseline="0" smtClean="0">
                          <a:ln>
                            <a:noFill/>
                          </a:ln>
                          <a:solidFill>
                            <a:schemeClr val="tx1"/>
                          </a:solidFill>
                          <a:effectLst/>
                          <a:latin typeface="Calibri" pitchFamily="34" charset="0"/>
                        </a:rPr>
                      </a:b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400" b="0" i="0" u="none" strike="noStrike" cap="none" normalizeH="0" baseline="0" smtClean="0">
                          <a:ln>
                            <a:noFill/>
                          </a:ln>
                          <a:solidFill>
                            <a:schemeClr val="tx1"/>
                          </a:solidFill>
                          <a:effectLst/>
                          <a:latin typeface="Calibri" pitchFamily="34" charset="0"/>
                          <a:ea typeface="新細明體" pitchFamily="18" charset="-120"/>
                        </a:rPr>
                        <a:t>權德輿詩文集</a:t>
                      </a:r>
                      <a:endParaRPr kumimoji="0" lang="zh-TW" altLang="en-US" sz="1400" b="0" i="0" u="none" strike="noStrike" cap="none" normalizeH="0" baseline="0" smtClean="0">
                        <a:ln>
                          <a:noFill/>
                        </a:ln>
                        <a:solidFill>
                          <a:schemeClr val="tx1"/>
                        </a:solidFill>
                        <a:effectLst/>
                        <a:latin typeface="Arial" charset="0"/>
                        <a:ea typeface="新細明體" pitchFamily="18" charset="-12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2.49.777-78</a:t>
                      </a: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
                      </a:r>
                      <a:br>
                        <a:rPr kumimoji="0" lang="en-US" sz="1400" b="0" i="0" u="none" strike="noStrike" cap="none" normalizeH="0" baseline="0" smtClean="0">
                          <a:ln>
                            <a:noFill/>
                          </a:ln>
                          <a:solidFill>
                            <a:schemeClr val="tx1"/>
                          </a:solidFill>
                          <a:effectLst/>
                          <a:latin typeface="Calibri" pitchFamily="34" charset="0"/>
                        </a:rPr>
                      </a:b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r>
              <a:tr h="47396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權德輿</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馬燧</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Subject</a:t>
                      </a: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400" b="0" i="0" u="none" strike="noStrike" cap="none" normalizeH="0" baseline="0" smtClean="0">
                          <a:ln>
                            <a:noFill/>
                          </a:ln>
                          <a:solidFill>
                            <a:schemeClr val="tx1"/>
                          </a:solidFill>
                          <a:effectLst/>
                          <a:latin typeface="Calibri" pitchFamily="34" charset="0"/>
                          <a:ea typeface="新細明體" pitchFamily="18" charset="-120"/>
                        </a:rPr>
                        <a:t>故司徒兼侍中上柱國北平郡王贈太傅馬公行狀</a:t>
                      </a:r>
                      <a:endParaRPr kumimoji="0" lang="zh-TW" altLang="en-US" sz="1400" b="0" i="0" u="none" strike="noStrike" cap="none" normalizeH="0" baseline="0" smtClean="0">
                        <a:ln>
                          <a:noFill/>
                        </a:ln>
                        <a:solidFill>
                          <a:schemeClr val="tx1"/>
                        </a:solidFill>
                        <a:effectLst/>
                        <a:latin typeface="Arial" charset="0"/>
                        <a:ea typeface="新細明體" pitchFamily="18" charset="-12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en-US" sz="1400" b="0" i="0" u="none" strike="noStrike" cap="none" normalizeH="0" baseline="0" smtClean="0">
                          <a:ln>
                            <a:noFill/>
                          </a:ln>
                          <a:solidFill>
                            <a:schemeClr val="tx1"/>
                          </a:solidFill>
                          <a:effectLst/>
                          <a:latin typeface="Calibri" pitchFamily="34" charset="0"/>
                          <a:ea typeface="宋体" pitchFamily="2" charset="-122"/>
                        </a:rPr>
                        <a:t>行狀</a:t>
                      </a:r>
                      <a:endParaRPr kumimoji="0" lang="zh-CN" altLang="en-US" sz="1400" b="0" i="0" u="none" strike="noStrike" cap="none" normalizeH="0" baseline="0" smtClean="0">
                        <a:ln>
                          <a:noFill/>
                        </a:ln>
                        <a:solidFill>
                          <a:schemeClr val="tx1"/>
                        </a:solidFill>
                        <a:effectLst/>
                        <a:latin typeface="Arial" charset="0"/>
                        <a:ea typeface="宋体" pitchFamily="2" charset="-122"/>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
                      </a:r>
                      <a:br>
                        <a:rPr kumimoji="0" lang="en-US" sz="1400" b="0" i="0" u="none" strike="noStrike" cap="none" normalizeH="0" baseline="0" smtClean="0">
                          <a:ln>
                            <a:noFill/>
                          </a:ln>
                          <a:solidFill>
                            <a:schemeClr val="tx1"/>
                          </a:solidFill>
                          <a:effectLst/>
                          <a:latin typeface="Calibri" pitchFamily="34" charset="0"/>
                        </a:rPr>
                      </a:b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TW" altLang="en-US" sz="1400" b="0" i="0" u="none" strike="noStrike" cap="none" normalizeH="0" baseline="0" smtClean="0">
                          <a:ln>
                            <a:noFill/>
                          </a:ln>
                          <a:solidFill>
                            <a:schemeClr val="tx1"/>
                          </a:solidFill>
                          <a:effectLst/>
                          <a:latin typeface="Calibri" pitchFamily="34" charset="0"/>
                          <a:ea typeface="新細明體" pitchFamily="18" charset="-120"/>
                        </a:rPr>
                        <a:t>權德輿詩文集</a:t>
                      </a:r>
                      <a:endParaRPr kumimoji="0" lang="zh-TW" altLang="en-US" sz="1400" b="0" i="0" u="none" strike="noStrike" cap="none" normalizeH="0" baseline="0" smtClean="0">
                        <a:ln>
                          <a:noFill/>
                        </a:ln>
                        <a:solidFill>
                          <a:schemeClr val="tx1"/>
                        </a:solidFill>
                        <a:effectLst/>
                        <a:latin typeface="Arial" charset="0"/>
                        <a:ea typeface="新細明體" pitchFamily="18" charset="-12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1.19.296-307</a:t>
                      </a: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Calibri" pitchFamily="34" charset="0"/>
                        </a:rPr>
                        <a:t/>
                      </a:r>
                      <a:br>
                        <a:rPr kumimoji="0" lang="en-US" sz="1400" b="0" i="0" u="none" strike="noStrike" cap="none" normalizeH="0" baseline="0" smtClean="0">
                          <a:ln>
                            <a:noFill/>
                          </a:ln>
                          <a:solidFill>
                            <a:schemeClr val="tx1"/>
                          </a:solidFill>
                          <a:effectLst/>
                          <a:latin typeface="Calibri" pitchFamily="34" charset="0"/>
                        </a:rPr>
                      </a:br>
                      <a:endParaRPr kumimoji="0" lang="en-US" sz="1400" b="0" i="0" u="none" strike="noStrike" cap="none" normalizeH="0" baseline="0" smtClean="0">
                        <a:ln>
                          <a:noFill/>
                        </a:ln>
                        <a:solidFill>
                          <a:schemeClr val="tx1"/>
                        </a:solidFill>
                        <a:effectLst/>
                        <a:latin typeface="Arial" charset="0"/>
                      </a:endParaRPr>
                    </a:p>
                  </a:txBody>
                  <a:tcPr marL="47227" marR="47227" marT="23615" marB="23615" horzOverflow="overflow">
                    <a:lnL>
                      <a:noFill/>
                    </a:lnL>
                    <a:lnR>
                      <a:noFill/>
                    </a:lnR>
                    <a:lnT>
                      <a:noFill/>
                    </a:lnT>
                    <a:lnB>
                      <a:noFill/>
                    </a:lnB>
                    <a:lnTlToBr>
                      <a:noFill/>
                    </a:lnTlToBr>
                    <a:lnBlToTr>
                      <a:noFill/>
                    </a:lnBlToTr>
                    <a:solidFill>
                      <a:srgbClr val="FFFFFF"/>
                    </a:solidFill>
                  </a:tcPr>
                </a:tc>
              </a:tr>
            </a:tbl>
          </a:graphicData>
        </a:graphic>
      </p:graphicFrame>
      <p:sp>
        <p:nvSpPr>
          <p:cNvPr id="6213" name="TextBox 2"/>
          <p:cNvSpPr txBox="1">
            <a:spLocks noChangeArrowheads="1"/>
          </p:cNvSpPr>
          <p:nvPr/>
        </p:nvSpPr>
        <p:spPr bwMode="auto">
          <a:xfrm>
            <a:off x="250825" y="692150"/>
            <a:ext cx="3816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And we have some initial data: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6350"/>
            <a:ext cx="44910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1" name="TextBox 1"/>
          <p:cNvSpPr txBox="1">
            <a:spLocks noChangeArrowheads="1"/>
          </p:cNvSpPr>
          <p:nvPr/>
        </p:nvSpPr>
        <p:spPr bwMode="auto">
          <a:xfrm>
            <a:off x="0" y="-26988"/>
            <a:ext cx="4651375" cy="642938"/>
          </a:xfrm>
          <a:prstGeom prst="rect">
            <a:avLst/>
          </a:prstGeom>
          <a:solidFill>
            <a:srgbClr val="EFEA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 China Biographical Database Project (CBDB)</a:t>
            </a:r>
            <a:endParaRPr lang="en-US" sz="1600"/>
          </a:p>
        </p:txBody>
      </p:sp>
      <p:sp>
        <p:nvSpPr>
          <p:cNvPr id="7172" name="TextBox 1"/>
          <p:cNvSpPr txBox="1">
            <a:spLocks noChangeArrowheads="1"/>
          </p:cNvSpPr>
          <p:nvPr/>
        </p:nvSpPr>
        <p:spPr bwMode="auto">
          <a:xfrm>
            <a:off x="250825" y="908050"/>
            <a:ext cx="8642350" cy="504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dirty="0"/>
              <a:t>Having collected data, one needs to integrate it with CBDB data in order to avoid repeating effort.</a:t>
            </a:r>
          </a:p>
          <a:p>
            <a:pPr eaLnBrk="1" hangingPunct="1"/>
            <a:endParaRPr lang="en-US" sz="1400" dirty="0"/>
          </a:p>
          <a:p>
            <a:pPr eaLnBrk="1" hangingPunct="1"/>
            <a:r>
              <a:rPr lang="en-US" sz="2400" dirty="0"/>
              <a:t>The best way to do it, at least initially, is to copy CBDB tables into your database.</a:t>
            </a:r>
          </a:p>
          <a:p>
            <a:pPr eaLnBrk="1" hangingPunct="1"/>
            <a:endParaRPr lang="en-US" sz="1400" dirty="0"/>
          </a:p>
          <a:p>
            <a:pPr eaLnBrk="1" hangingPunct="1"/>
            <a:r>
              <a:rPr lang="en-US" sz="2400" dirty="0"/>
              <a:t>You will want:</a:t>
            </a:r>
          </a:p>
          <a:p>
            <a:pPr eaLnBrk="1" hangingPunct="1"/>
            <a:endParaRPr lang="en-US" sz="1400" dirty="0"/>
          </a:p>
          <a:p>
            <a:pPr eaLnBrk="1" hangingPunct="1">
              <a:tabLst>
                <a:tab pos="461963" algn="l"/>
                <a:tab pos="2686050" algn="l"/>
              </a:tabLst>
            </a:pPr>
            <a:r>
              <a:rPr lang="en-US" sz="2000" dirty="0"/>
              <a:t>People	ZZZ_BIOG_MAIN</a:t>
            </a:r>
          </a:p>
          <a:p>
            <a:pPr eaLnBrk="1" hangingPunct="1">
              <a:tabLst>
                <a:tab pos="461963" algn="l"/>
                <a:tab pos="2686050" algn="l"/>
              </a:tabLst>
            </a:pPr>
            <a:r>
              <a:rPr lang="en-US" sz="2000" dirty="0"/>
              <a:t>	Entry Data	ZZZ_ENTRY_DATA</a:t>
            </a:r>
          </a:p>
          <a:p>
            <a:pPr eaLnBrk="1" hangingPunct="1">
              <a:tabLst>
                <a:tab pos="461963" algn="l"/>
                <a:tab pos="2686050" algn="l"/>
              </a:tabLst>
            </a:pPr>
            <a:r>
              <a:rPr lang="en-US" sz="2000" dirty="0"/>
              <a:t>	Place Data	ZZZ_BIOG_ADDR_DATA</a:t>
            </a:r>
          </a:p>
          <a:p>
            <a:pPr eaLnBrk="1" hangingPunct="1">
              <a:tabLst>
                <a:tab pos="461963" algn="l"/>
                <a:tab pos="2686050" algn="l"/>
              </a:tabLst>
            </a:pPr>
            <a:r>
              <a:rPr lang="en-US" sz="2000" dirty="0"/>
              <a:t>Kinship Data	ZZZ_KIN_BIOG_ADDR</a:t>
            </a:r>
          </a:p>
          <a:p>
            <a:pPr eaLnBrk="1" hangingPunct="1">
              <a:tabLst>
                <a:tab pos="461963" algn="l"/>
                <a:tab pos="2686050" algn="l"/>
              </a:tabLst>
            </a:pPr>
            <a:r>
              <a:rPr lang="en-US" sz="2000" dirty="0"/>
              <a:t>Association Data	ZZZ_NONKIN_BIOG_ADDR</a:t>
            </a:r>
          </a:p>
          <a:p>
            <a:pPr eaLnBrk="1" hangingPunct="1">
              <a:tabLst>
                <a:tab pos="461963" algn="l"/>
                <a:tab pos="2686050" algn="l"/>
              </a:tabLst>
            </a:pPr>
            <a:r>
              <a:rPr lang="en-US" sz="2000" dirty="0"/>
              <a:t>Posting Data	ZZZ_POSTED_TO_OFFICE_DATA</a:t>
            </a:r>
          </a:p>
          <a:p>
            <a:pPr eaLnBrk="1" hangingPunct="1">
              <a:tabLst>
                <a:tab pos="461963" algn="l"/>
                <a:tab pos="2686050" algn="l"/>
              </a:tabLst>
            </a:pPr>
            <a:r>
              <a:rPr lang="en-US" sz="2000" dirty="0"/>
              <a:t>	</a:t>
            </a:r>
            <a:r>
              <a:rPr lang="en-US" sz="2000" dirty="0" smtClean="0"/>
              <a:t>	ZZZ_POSTED_TO_ADDR_DATA</a:t>
            </a:r>
            <a:endParaRPr lang="en-US" sz="2000" dirty="0"/>
          </a:p>
          <a:p>
            <a:pPr eaLnBrk="1" hangingPunct="1">
              <a:tabLst>
                <a:tab pos="461963" algn="l"/>
                <a:tab pos="2686050" algn="l"/>
              </a:tabLst>
            </a:pPr>
            <a:r>
              <a:rPr lang="en-US" sz="2000" dirty="0"/>
              <a:t>Text Data (?)	ZZZ_TEXT_DATA</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6350"/>
            <a:ext cx="44910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extBox 1"/>
          <p:cNvSpPr txBox="1">
            <a:spLocks noChangeArrowheads="1"/>
          </p:cNvSpPr>
          <p:nvPr/>
        </p:nvSpPr>
        <p:spPr bwMode="auto">
          <a:xfrm>
            <a:off x="0" y="-26988"/>
            <a:ext cx="4651375" cy="642938"/>
          </a:xfrm>
          <a:prstGeom prst="rect">
            <a:avLst/>
          </a:prstGeom>
          <a:solidFill>
            <a:srgbClr val="EFEA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 China Biographical Database Project (CBDB)</a:t>
            </a:r>
            <a:endParaRPr lang="en-US" sz="1600"/>
          </a:p>
        </p:txBody>
      </p:sp>
      <p:sp>
        <p:nvSpPr>
          <p:cNvPr id="8196" name="TextBox 1"/>
          <p:cNvSpPr txBox="1">
            <a:spLocks noChangeArrowheads="1"/>
          </p:cNvSpPr>
          <p:nvPr/>
        </p:nvSpPr>
        <p:spPr bwMode="auto">
          <a:xfrm>
            <a:off x="250825" y="908050"/>
            <a:ext cx="8642350" cy="5110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dirty="0"/>
              <a:t>Also, add some code tables (for convenient look-up):</a:t>
            </a:r>
          </a:p>
          <a:p>
            <a:pPr eaLnBrk="1" hangingPunct="1"/>
            <a:endParaRPr lang="en-US" sz="2400" dirty="0"/>
          </a:p>
          <a:p>
            <a:pPr eaLnBrk="1" hangingPunct="1">
              <a:tabLst>
                <a:tab pos="3205163" algn="l"/>
              </a:tabLst>
            </a:pPr>
            <a:r>
              <a:rPr lang="en-US" sz="2000" dirty="0"/>
              <a:t>Address Hierarchy	ZZZ_BELONGS_TO</a:t>
            </a:r>
          </a:p>
          <a:p>
            <a:pPr eaLnBrk="1" hangingPunct="1">
              <a:tabLst>
                <a:tab pos="3205163" algn="l"/>
              </a:tabLst>
            </a:pPr>
            <a:r>
              <a:rPr lang="en-US" sz="2000" dirty="0"/>
              <a:t>Entry Codes	ENTRY_CODES</a:t>
            </a:r>
          </a:p>
          <a:p>
            <a:pPr eaLnBrk="1" hangingPunct="1">
              <a:tabLst>
                <a:tab pos="3205163" algn="l"/>
              </a:tabLst>
            </a:pPr>
            <a:r>
              <a:rPr lang="en-US" sz="2000" dirty="0"/>
              <a:t>	ENTRY_TYPES</a:t>
            </a:r>
          </a:p>
          <a:p>
            <a:pPr eaLnBrk="1" hangingPunct="1">
              <a:tabLst>
                <a:tab pos="3205163" algn="l"/>
              </a:tabLst>
            </a:pPr>
            <a:r>
              <a:rPr lang="en-US" sz="2000" dirty="0"/>
              <a:t>	ENTRY_CODE_TYPE_REL</a:t>
            </a:r>
          </a:p>
          <a:p>
            <a:pPr eaLnBrk="1" hangingPunct="1">
              <a:tabLst>
                <a:tab pos="3205163" algn="l"/>
              </a:tabLst>
            </a:pPr>
            <a:r>
              <a:rPr lang="en-US" sz="2000" dirty="0"/>
              <a:t>Association Codes	ASSOC_CODES</a:t>
            </a:r>
          </a:p>
          <a:p>
            <a:pPr eaLnBrk="1" hangingPunct="1">
              <a:tabLst>
                <a:tab pos="3205163" algn="l"/>
              </a:tabLst>
            </a:pPr>
            <a:r>
              <a:rPr lang="en-US" sz="2000" dirty="0"/>
              <a:t>	ASSOC_TYPES</a:t>
            </a:r>
          </a:p>
          <a:p>
            <a:pPr eaLnBrk="1" hangingPunct="1">
              <a:tabLst>
                <a:tab pos="3205163" algn="l"/>
              </a:tabLst>
            </a:pPr>
            <a:r>
              <a:rPr lang="en-US" sz="2000" dirty="0"/>
              <a:t>	ASSOC_CODE_TYPE_REL</a:t>
            </a:r>
          </a:p>
          <a:p>
            <a:pPr eaLnBrk="1" hangingPunct="1">
              <a:tabLst>
                <a:tab pos="3205163" algn="l"/>
              </a:tabLst>
            </a:pPr>
            <a:r>
              <a:rPr lang="en-US" sz="2000" dirty="0"/>
              <a:t>Place Association Codes	BIOG_ADDR_CODES</a:t>
            </a:r>
          </a:p>
          <a:p>
            <a:pPr eaLnBrk="1" hangingPunct="1">
              <a:tabLst>
                <a:tab pos="3205163" algn="l"/>
              </a:tabLst>
            </a:pPr>
            <a:r>
              <a:rPr lang="en-US" sz="2000" dirty="0"/>
              <a:t>Kinship Codes	KINSHIP_CODES</a:t>
            </a:r>
          </a:p>
          <a:p>
            <a:pPr eaLnBrk="1" hangingPunct="1">
              <a:tabLst>
                <a:tab pos="3205163" algn="l"/>
              </a:tabLst>
            </a:pPr>
            <a:r>
              <a:rPr lang="en-US" sz="2000" dirty="0"/>
              <a:t>Dynasties	DYNASTIES</a:t>
            </a:r>
          </a:p>
          <a:p>
            <a:pPr eaLnBrk="1" hangingPunct="1">
              <a:tabLst>
                <a:tab pos="3205163" algn="l"/>
              </a:tabLst>
            </a:pPr>
            <a:r>
              <a:rPr lang="zh-TW" altLang="en-US" sz="2000" dirty="0">
                <a:ea typeface="新細明體" pitchFamily="18" charset="-120"/>
              </a:rPr>
              <a:t>年號</a:t>
            </a:r>
            <a:r>
              <a:rPr lang="en-US" altLang="zh-TW" sz="2000" dirty="0">
                <a:ea typeface="新細明體" pitchFamily="18" charset="-120"/>
              </a:rPr>
              <a:t>	NIAN_HAO</a:t>
            </a:r>
          </a:p>
          <a:p>
            <a:pPr eaLnBrk="1" hangingPunct="1">
              <a:tabLst>
                <a:tab pos="3205163" algn="l"/>
              </a:tabLst>
            </a:pPr>
            <a:r>
              <a:rPr lang="en-US" sz="2000" dirty="0"/>
              <a:t>Office Codes	OFFICE_CODES</a:t>
            </a:r>
          </a:p>
          <a:p>
            <a:pPr eaLnBrk="1" hangingPunct="1">
              <a:tabLst>
                <a:tab pos="3205163" algn="l"/>
              </a:tabLst>
            </a:pPr>
            <a:r>
              <a:rPr lang="en-US" sz="2000" dirty="0"/>
              <a:t>	OFFICE_TYPE_TREE</a:t>
            </a:r>
          </a:p>
          <a:p>
            <a:pPr eaLnBrk="1" hangingPunct="1">
              <a:tabLst>
                <a:tab pos="3205163" algn="l"/>
              </a:tabLst>
            </a:pPr>
            <a:r>
              <a:rPr lang="en-US" sz="2000" dirty="0"/>
              <a:t>	OFFICE_CODE_TYPE_REL</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6350"/>
            <a:ext cx="44910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9" name="TextBox 1"/>
          <p:cNvSpPr txBox="1">
            <a:spLocks noChangeArrowheads="1"/>
          </p:cNvSpPr>
          <p:nvPr/>
        </p:nvSpPr>
        <p:spPr bwMode="auto">
          <a:xfrm>
            <a:off x="0" y="-26988"/>
            <a:ext cx="4651375" cy="642938"/>
          </a:xfrm>
          <a:prstGeom prst="rect">
            <a:avLst/>
          </a:prstGeom>
          <a:solidFill>
            <a:srgbClr val="EFEA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 China Biographical Database Project (CBDB)</a:t>
            </a:r>
            <a:endParaRPr lang="en-US" sz="1600"/>
          </a:p>
        </p:txBody>
      </p:sp>
      <p:sp>
        <p:nvSpPr>
          <p:cNvPr id="2" name="TextBox 1"/>
          <p:cNvSpPr txBox="1"/>
          <p:nvPr/>
        </p:nvSpPr>
        <p:spPr>
          <a:xfrm>
            <a:off x="323850" y="836613"/>
            <a:ext cx="8640638" cy="5078313"/>
          </a:xfrm>
          <a:prstGeom prst="rect">
            <a:avLst/>
          </a:prstGeom>
          <a:noFill/>
        </p:spPr>
        <p:txBody>
          <a:bodyPr wrap="square">
            <a:spAutoFit/>
          </a:bodyPr>
          <a:lstStyle/>
          <a:p>
            <a:pPr>
              <a:defRPr/>
            </a:pPr>
            <a:r>
              <a:rPr lang="en-US" sz="2400" dirty="0"/>
              <a:t>Now that you have added the CBDB tables, you’ll need to link your table to them.</a:t>
            </a:r>
            <a:br>
              <a:rPr lang="en-US" sz="2400" dirty="0"/>
            </a:br>
            <a:endParaRPr lang="en-US" sz="1200" dirty="0"/>
          </a:p>
          <a:p>
            <a:pPr>
              <a:defRPr/>
            </a:pPr>
            <a:r>
              <a:rPr lang="en-US" sz="2400" b="1" dirty="0"/>
              <a:t>First, you’re going to need a list of all people in your table</a:t>
            </a:r>
            <a:r>
              <a:rPr lang="en-US" sz="2400" b="1" dirty="0" smtClean="0"/>
              <a:t>:</a:t>
            </a:r>
          </a:p>
          <a:p>
            <a:pPr>
              <a:defRPr/>
            </a:pPr>
            <a:endParaRPr lang="en-US" sz="2000" dirty="0"/>
          </a:p>
          <a:p>
            <a:pPr marL="461963">
              <a:defRPr/>
            </a:pPr>
            <a:r>
              <a:rPr lang="en-US" sz="2000" dirty="0"/>
              <a:t>Open the Query Builder</a:t>
            </a:r>
          </a:p>
          <a:p>
            <a:pPr marL="461963">
              <a:defRPr/>
            </a:pPr>
            <a:r>
              <a:rPr lang="en-US" sz="2000" dirty="0"/>
              <a:t>Add your table</a:t>
            </a:r>
          </a:p>
          <a:p>
            <a:pPr marL="461963">
              <a:defRPr/>
            </a:pPr>
            <a:r>
              <a:rPr lang="en-US" sz="2000" dirty="0"/>
              <a:t>Select the “</a:t>
            </a:r>
            <a:r>
              <a:rPr lang="en-US" sz="2000" dirty="0" err="1"/>
              <a:t>PersonInText</a:t>
            </a:r>
            <a:r>
              <a:rPr lang="en-US" sz="2000" dirty="0"/>
              <a:t>” field</a:t>
            </a:r>
          </a:p>
          <a:p>
            <a:pPr marL="461963">
              <a:defRPr/>
            </a:pPr>
            <a:r>
              <a:rPr lang="en-US" sz="2000" dirty="0"/>
              <a:t>Run the query:  note that you have duplicates.</a:t>
            </a:r>
          </a:p>
          <a:p>
            <a:pPr marL="461963">
              <a:defRPr/>
            </a:pPr>
            <a:r>
              <a:rPr lang="en-US" sz="2000" dirty="0"/>
              <a:t>Go into SQL View</a:t>
            </a:r>
          </a:p>
          <a:p>
            <a:pPr marL="461963">
              <a:defRPr/>
            </a:pPr>
            <a:r>
              <a:rPr lang="en-US" sz="2000" dirty="0"/>
              <a:t>	add “distinct” after “SELECT”</a:t>
            </a:r>
          </a:p>
          <a:p>
            <a:pPr marL="461963">
              <a:defRPr/>
            </a:pPr>
            <a:r>
              <a:rPr lang="en-US" sz="2000" dirty="0"/>
              <a:t>	add “as </a:t>
            </a:r>
            <a:r>
              <a:rPr lang="en-US" sz="2000" dirty="0" err="1"/>
              <a:t>pname</a:t>
            </a:r>
            <a:r>
              <a:rPr lang="en-US" sz="2000" dirty="0"/>
              <a:t>” after </a:t>
            </a:r>
            <a:r>
              <a:rPr lang="en-US" sz="2000" dirty="0" err="1"/>
              <a:t>PersonInText</a:t>
            </a:r>
            <a:r>
              <a:rPr lang="en-US" sz="2000" dirty="0"/>
              <a:t> in the SELECT list</a:t>
            </a:r>
          </a:p>
          <a:p>
            <a:pPr marL="461963">
              <a:defRPr/>
            </a:pPr>
            <a:r>
              <a:rPr lang="en-US" sz="2000" dirty="0"/>
              <a:t>Rerun the query</a:t>
            </a:r>
          </a:p>
          <a:p>
            <a:pPr marL="461963">
              <a:defRPr/>
            </a:pPr>
            <a:r>
              <a:rPr lang="en-US" sz="2000" dirty="0"/>
              <a:t>Change the query to a “Make Table” (table = PNames1)</a:t>
            </a:r>
          </a:p>
          <a:p>
            <a:pPr marL="461963">
              <a:defRPr/>
            </a:pPr>
            <a:r>
              <a:rPr lang="en-US" sz="2000" dirty="0"/>
              <a:t>Close and Save the query as “My People1 Query”</a:t>
            </a:r>
            <a:br>
              <a:rPr lang="en-US" sz="2000" dirty="0"/>
            </a:br>
            <a:r>
              <a:rPr lang="en-US" sz="2000" dirty="0"/>
              <a:t>Run</a:t>
            </a:r>
            <a:endParaRPr lang="en-US" sz="14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3438" y="6350"/>
            <a:ext cx="4491037"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Box 1"/>
          <p:cNvSpPr txBox="1">
            <a:spLocks noChangeArrowheads="1"/>
          </p:cNvSpPr>
          <p:nvPr/>
        </p:nvSpPr>
        <p:spPr bwMode="auto">
          <a:xfrm>
            <a:off x="0" y="-26988"/>
            <a:ext cx="4651375" cy="642938"/>
          </a:xfrm>
          <a:prstGeom prst="rect">
            <a:avLst/>
          </a:prstGeom>
          <a:solidFill>
            <a:srgbClr val="EFEACD"/>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a:t> China Biographical Database Project (CBDB)</a:t>
            </a:r>
            <a:endParaRPr lang="en-US" sz="1600"/>
          </a:p>
        </p:txBody>
      </p:sp>
      <p:sp>
        <p:nvSpPr>
          <p:cNvPr id="10244" name="TextBox 1"/>
          <p:cNvSpPr txBox="1">
            <a:spLocks noChangeArrowheads="1"/>
          </p:cNvSpPr>
          <p:nvPr/>
        </p:nvSpPr>
        <p:spPr bwMode="auto">
          <a:xfrm>
            <a:off x="323850" y="836613"/>
            <a:ext cx="8424863" cy="523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1963"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000"/>
              <a:t>Open the Query Builder again</a:t>
            </a:r>
          </a:p>
          <a:p>
            <a:pPr eaLnBrk="1" hangingPunct="1"/>
            <a:r>
              <a:rPr lang="en-US" sz="2000"/>
              <a:t>Add your table</a:t>
            </a:r>
          </a:p>
          <a:p>
            <a:pPr eaLnBrk="1" hangingPunct="1"/>
            <a:r>
              <a:rPr lang="en-US" sz="2000"/>
              <a:t>Select the “Author” field</a:t>
            </a:r>
          </a:p>
          <a:p>
            <a:pPr eaLnBrk="1" hangingPunct="1"/>
            <a:r>
              <a:rPr lang="en-US" sz="2000"/>
              <a:t>Go into SQL View</a:t>
            </a:r>
          </a:p>
          <a:p>
            <a:pPr eaLnBrk="1" hangingPunct="1"/>
            <a:r>
              <a:rPr lang="en-US" sz="2000"/>
              <a:t>	add “distinct” after “SELECT”</a:t>
            </a:r>
          </a:p>
          <a:p>
            <a:pPr eaLnBrk="1" hangingPunct="1"/>
            <a:r>
              <a:rPr lang="en-US" sz="2000"/>
              <a:t>	add “as pname” after Author in the SELECT list</a:t>
            </a:r>
          </a:p>
          <a:p>
            <a:pPr eaLnBrk="1" hangingPunct="1"/>
            <a:r>
              <a:rPr lang="en-US" sz="2000"/>
              <a:t>Change the query to a “Make Table” (table = PNames2)</a:t>
            </a:r>
          </a:p>
          <a:p>
            <a:pPr eaLnBrk="1" hangingPunct="1"/>
            <a:r>
              <a:rPr lang="en-US" sz="2000"/>
              <a:t>Close and Save the query as “My People2 Query”</a:t>
            </a:r>
          </a:p>
          <a:p>
            <a:pPr eaLnBrk="1" hangingPunct="1"/>
            <a:r>
              <a:rPr lang="en-US" sz="2000"/>
              <a:t>Run</a:t>
            </a:r>
          </a:p>
          <a:p>
            <a:pPr eaLnBrk="1" hangingPunct="1"/>
            <a:r>
              <a:rPr lang="en-US" sz="2000"/>
              <a:t>Copy all the records from PNames2 into PName1</a:t>
            </a:r>
            <a:br>
              <a:rPr lang="en-US" sz="2000"/>
            </a:br>
            <a:endParaRPr lang="en-US" sz="1400"/>
          </a:p>
          <a:p>
            <a:pPr eaLnBrk="1" hangingPunct="1"/>
            <a:r>
              <a:rPr lang="en-US" sz="2000"/>
              <a:t>Open the Query Builder again</a:t>
            </a:r>
          </a:p>
          <a:p>
            <a:pPr eaLnBrk="1" hangingPunct="1"/>
            <a:r>
              <a:rPr lang="en-US" sz="2000"/>
              <a:t>Add PName1</a:t>
            </a:r>
          </a:p>
          <a:p>
            <a:pPr eaLnBrk="1" hangingPunct="1"/>
            <a:r>
              <a:rPr lang="en-US" sz="2000"/>
              <a:t>Select the “pname” field</a:t>
            </a:r>
          </a:p>
          <a:p>
            <a:pPr eaLnBrk="1" hangingPunct="1"/>
            <a:r>
              <a:rPr lang="en-US" sz="2000"/>
              <a:t>Go into SQL View</a:t>
            </a:r>
          </a:p>
          <a:p>
            <a:pPr eaLnBrk="1" hangingPunct="1"/>
            <a:r>
              <a:rPr lang="en-US" sz="2000"/>
              <a:t>	add “distinct” after “SELECT”</a:t>
            </a:r>
          </a:p>
          <a:p>
            <a:pPr eaLnBrk="1" hangingPunct="1"/>
            <a:r>
              <a:rPr lang="en-US" sz="2000"/>
              <a:t>Close and Save the query as “My People Query”</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1718</TotalTime>
  <Words>829</Words>
  <Application>Microsoft Office PowerPoint</Application>
  <PresentationFormat>On-screen Show (4:3)</PresentationFormat>
  <Paragraphs>225</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Harvard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Peter Bol</dc:creator>
  <cp:lastModifiedBy>Michael A. Fuller</cp:lastModifiedBy>
  <cp:revision>93</cp:revision>
  <dcterms:created xsi:type="dcterms:W3CDTF">2010-08-28T23:07:50Z</dcterms:created>
  <dcterms:modified xsi:type="dcterms:W3CDTF">2013-08-21T00:12:32Z</dcterms:modified>
</cp:coreProperties>
</file>