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8" r:id="rId5"/>
    <p:sldMasterId id="2147483670" r:id="rId6"/>
    <p:sldMasterId id="2147483672" r:id="rId7"/>
    <p:sldMasterId id="2147483674" r:id="rId8"/>
    <p:sldMasterId id="2147483677" r:id="rId9"/>
    <p:sldMasterId id="2147483680" r:id="rId10"/>
    <p:sldMasterId id="2147483682" r:id="rId11"/>
    <p:sldMasterId id="2147483684" r:id="rId12"/>
    <p:sldMasterId id="2147483686" r:id="rId13"/>
    <p:sldMasterId id="2147483688" r:id="rId14"/>
    <p:sldMasterId id="2147483690" r:id="rId15"/>
    <p:sldMasterId id="2147483692" r:id="rId16"/>
    <p:sldMasterId id="2147483696" r:id="rId17"/>
    <p:sldMasterId id="2147483699" r:id="rId18"/>
    <p:sldMasterId id="2147483701" r:id="rId19"/>
    <p:sldMasterId id="2147483703" r:id="rId20"/>
    <p:sldMasterId id="2147483705" r:id="rId21"/>
    <p:sldMasterId id="2147483707" r:id="rId22"/>
    <p:sldMasterId id="2147483709" r:id="rId23"/>
    <p:sldMasterId id="2147483711" r:id="rId24"/>
    <p:sldMasterId id="2147483713" r:id="rId25"/>
  </p:sldMasterIdLst>
  <p:notesMasterIdLst>
    <p:notesMasterId r:id="rId93"/>
  </p:notesMasterIdLst>
  <p:sldIdLst>
    <p:sldId id="256" r:id="rId26"/>
    <p:sldId id="298" r:id="rId27"/>
    <p:sldId id="304" r:id="rId28"/>
    <p:sldId id="258" r:id="rId29"/>
    <p:sldId id="259" r:id="rId30"/>
    <p:sldId id="300" r:id="rId31"/>
    <p:sldId id="301" r:id="rId32"/>
    <p:sldId id="302" r:id="rId33"/>
    <p:sldId id="305" r:id="rId34"/>
    <p:sldId id="306" r:id="rId35"/>
    <p:sldId id="303" r:id="rId36"/>
    <p:sldId id="274" r:id="rId37"/>
    <p:sldId id="262" r:id="rId38"/>
    <p:sldId id="279" r:id="rId39"/>
    <p:sldId id="311" r:id="rId40"/>
    <p:sldId id="281" r:id="rId41"/>
    <p:sldId id="312" r:id="rId42"/>
    <p:sldId id="313" r:id="rId43"/>
    <p:sldId id="299" r:id="rId44"/>
    <p:sldId id="294" r:id="rId45"/>
    <p:sldId id="296" r:id="rId46"/>
    <p:sldId id="309" r:id="rId47"/>
    <p:sldId id="297" r:id="rId48"/>
    <p:sldId id="307" r:id="rId49"/>
    <p:sldId id="308" r:id="rId50"/>
    <p:sldId id="337" r:id="rId51"/>
    <p:sldId id="353" r:id="rId52"/>
    <p:sldId id="354" r:id="rId53"/>
    <p:sldId id="355" r:id="rId54"/>
    <p:sldId id="356" r:id="rId55"/>
    <p:sldId id="357" r:id="rId56"/>
    <p:sldId id="358" r:id="rId57"/>
    <p:sldId id="359" r:id="rId58"/>
    <p:sldId id="360" r:id="rId59"/>
    <p:sldId id="338" r:id="rId60"/>
    <p:sldId id="315" r:id="rId61"/>
    <p:sldId id="316" r:id="rId62"/>
    <p:sldId id="317" r:id="rId63"/>
    <p:sldId id="318" r:id="rId64"/>
    <p:sldId id="319" r:id="rId65"/>
    <p:sldId id="320" r:id="rId66"/>
    <p:sldId id="321" r:id="rId67"/>
    <p:sldId id="339" r:id="rId68"/>
    <p:sldId id="351" r:id="rId69"/>
    <p:sldId id="323" r:id="rId70"/>
    <p:sldId id="324" r:id="rId71"/>
    <p:sldId id="325" r:id="rId72"/>
    <p:sldId id="326" r:id="rId73"/>
    <p:sldId id="327" r:id="rId74"/>
    <p:sldId id="328" r:id="rId75"/>
    <p:sldId id="340" r:id="rId76"/>
    <p:sldId id="330" r:id="rId77"/>
    <p:sldId id="331" r:id="rId78"/>
    <p:sldId id="332" r:id="rId79"/>
    <p:sldId id="333" r:id="rId80"/>
    <p:sldId id="334" r:id="rId81"/>
    <p:sldId id="335" r:id="rId82"/>
    <p:sldId id="336" r:id="rId83"/>
    <p:sldId id="341" r:id="rId84"/>
    <p:sldId id="343" r:id="rId85"/>
    <p:sldId id="344" r:id="rId86"/>
    <p:sldId id="345" r:id="rId87"/>
    <p:sldId id="346" r:id="rId88"/>
    <p:sldId id="347" r:id="rId89"/>
    <p:sldId id="348" r:id="rId90"/>
    <p:sldId id="349" r:id="rId91"/>
    <p:sldId id="342"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D00"/>
    <a:srgbClr val="009BD2"/>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showGuides="1">
      <p:cViewPr>
        <p:scale>
          <a:sx n="90" d="100"/>
          <a:sy n="90" d="100"/>
        </p:scale>
        <p:origin x="-522" y="-78"/>
      </p:cViewPr>
      <p:guideLst>
        <p:guide orient="horz" pos="2640"/>
        <p:guide orient="horz" pos="3312"/>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slide" Target="slides/slide59.xml"/><Relationship Id="rId89" Type="http://schemas.openxmlformats.org/officeDocument/2006/relationships/slide" Target="slides/slide6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file:///\\sox1.university.harvard.edu\hul-gen\groups\LTS\LDI%20Core\ndsr_boston\applications_2014\NDSR%20Applicants%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ox1.university.harvard.edu\hul-gen\groups\LTS\LDI%20Core\ndsr_boston\applications_2014\NDSR%20Applicants%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Charts!$B$19</c:f>
              <c:strCache>
                <c:ptCount val="1"/>
                <c:pt idx="0">
                  <c:v>Count</c:v>
                </c:pt>
              </c:strCache>
            </c:strRef>
          </c:tx>
          <c:cat>
            <c:strRef>
              <c:f>Charts!$A$20:$A$34</c:f>
              <c:strCache>
                <c:ptCount val="15"/>
                <c:pt idx="0">
                  <c:v>Drexel</c:v>
                </c:pt>
                <c:pt idx="1">
                  <c:v>Pratt</c:v>
                </c:pt>
                <c:pt idx="2">
                  <c:v>LSU</c:v>
                </c:pt>
                <c:pt idx="3">
                  <c:v>UI</c:v>
                </c:pt>
                <c:pt idx="4">
                  <c:v>DU</c:v>
                </c:pt>
                <c:pt idx="5">
                  <c:v>Pitt</c:v>
                </c:pt>
                <c:pt idx="6">
                  <c:v>UCLA</c:v>
                </c:pt>
                <c:pt idx="7">
                  <c:v>UDel</c:v>
                </c:pt>
                <c:pt idx="8">
                  <c:v>UMich</c:v>
                </c:pt>
                <c:pt idx="9">
                  <c:v>UW</c:v>
                </c:pt>
                <c:pt idx="10">
                  <c:v>UA</c:v>
                </c:pt>
                <c:pt idx="11">
                  <c:v>Rutgers</c:v>
                </c:pt>
                <c:pt idx="12">
                  <c:v>IU</c:v>
                </c:pt>
                <c:pt idx="13">
                  <c:v>NYU</c:v>
                </c:pt>
                <c:pt idx="14">
                  <c:v>Simmons</c:v>
                </c:pt>
              </c:strCache>
            </c:strRef>
          </c:cat>
          <c:val>
            <c:numRef>
              <c:f>Charts!$B$20:$B$34</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2</c:v>
                </c:pt>
                <c:pt idx="12">
                  <c:v>2</c:v>
                </c:pt>
                <c:pt idx="13">
                  <c:v>3</c:v>
                </c:pt>
                <c:pt idx="14">
                  <c:v>9</c:v>
                </c:pt>
              </c:numCache>
            </c:numRef>
          </c:val>
        </c:ser>
        <c:axId val="75493376"/>
        <c:axId val="75495296"/>
      </c:barChart>
      <c:catAx>
        <c:axId val="75493376"/>
        <c:scaling>
          <c:orientation val="minMax"/>
        </c:scaling>
        <c:axPos val="l"/>
        <c:tickLblPos val="nextTo"/>
        <c:txPr>
          <a:bodyPr/>
          <a:lstStyle/>
          <a:p>
            <a:pPr>
              <a:defRPr sz="1400"/>
            </a:pPr>
            <a:endParaRPr lang="en-US"/>
          </a:p>
        </c:txPr>
        <c:crossAx val="75495296"/>
        <c:crosses val="autoZero"/>
        <c:auto val="1"/>
        <c:lblAlgn val="ctr"/>
        <c:lblOffset val="100"/>
      </c:catAx>
      <c:valAx>
        <c:axId val="75495296"/>
        <c:scaling>
          <c:orientation val="minMax"/>
        </c:scaling>
        <c:axPos val="b"/>
        <c:majorGridlines/>
        <c:numFmt formatCode="General" sourceLinked="1"/>
        <c:tickLblPos val="nextTo"/>
        <c:txPr>
          <a:bodyPr/>
          <a:lstStyle/>
          <a:p>
            <a:pPr>
              <a:defRPr sz="1400"/>
            </a:pPr>
            <a:endParaRPr lang="en-US"/>
          </a:p>
        </c:txPr>
        <c:crossAx val="7549337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pieChart>
        <c:varyColors val="1"/>
        <c:ser>
          <c:idx val="0"/>
          <c:order val="0"/>
          <c:dPt>
            <c:idx val="0"/>
            <c:spPr>
              <a:solidFill>
                <a:srgbClr val="00B0F0"/>
              </a:solidFill>
            </c:spPr>
          </c:dPt>
          <c:dPt>
            <c:idx val="1"/>
            <c:spPr>
              <a:solidFill>
                <a:srgbClr val="92D050"/>
              </a:solidFill>
            </c:spPr>
          </c:dPt>
          <c:dPt>
            <c:idx val="2"/>
            <c:spPr>
              <a:solidFill>
                <a:schemeClr val="bg1">
                  <a:lumMod val="50000"/>
                </a:schemeClr>
              </a:solidFill>
            </c:spPr>
          </c:dPt>
          <c:dPt>
            <c:idx val="3"/>
            <c:spPr>
              <a:solidFill>
                <a:schemeClr val="bg1">
                  <a:lumMod val="65000"/>
                </a:schemeClr>
              </a:solidFill>
            </c:spPr>
          </c:dPt>
          <c:dPt>
            <c:idx val="4"/>
            <c:spPr>
              <a:solidFill>
                <a:schemeClr val="bg1">
                  <a:lumMod val="75000"/>
                </a:schemeClr>
              </a:solidFill>
            </c:spPr>
          </c:dPt>
          <c:dPt>
            <c:idx val="5"/>
            <c:spPr>
              <a:solidFill>
                <a:schemeClr val="bg1">
                  <a:lumMod val="85000"/>
                </a:schemeClr>
              </a:solidFill>
            </c:spPr>
          </c:dPt>
          <c:dLbls>
            <c:dLbl>
              <c:idx val="0"/>
              <c:layout>
                <c:manualLayout>
                  <c:x val="0.13168830717352384"/>
                  <c:y val="-0.21274657643921829"/>
                </c:manualLayout>
              </c:layout>
              <c:showCatName val="1"/>
              <c:showPercent val="1"/>
            </c:dLbl>
            <c:dLbl>
              <c:idx val="1"/>
              <c:layout>
                <c:manualLayout>
                  <c:x val="2.6536128348194885E-2"/>
                  <c:y val="0.20159151193633953"/>
                </c:manualLayout>
              </c:layout>
              <c:showCatName val="1"/>
              <c:showPercent val="1"/>
            </c:dLbl>
            <c:dLbl>
              <c:idx val="2"/>
              <c:layout>
                <c:manualLayout>
                  <c:x val="1.7862891310771605E-2"/>
                  <c:y val="-5.5968865960720426E-2"/>
                </c:manualLayout>
              </c:layout>
              <c:showCatName val="1"/>
              <c:showPercent val="1"/>
            </c:dLbl>
            <c:dLbl>
              <c:idx val="3"/>
              <c:layout>
                <c:manualLayout>
                  <c:x val="8.294032782326051E-2"/>
                  <c:y val="-9.8694904516246115E-2"/>
                </c:manualLayout>
              </c:layout>
              <c:showCatName val="1"/>
              <c:showPercent val="1"/>
            </c:dLbl>
            <c:dLbl>
              <c:idx val="4"/>
              <c:layout>
                <c:manualLayout>
                  <c:x val="7.4726842919469502E-2"/>
                  <c:y val="-5.4228367342676331E-2"/>
                </c:manualLayout>
              </c:layout>
              <c:showCatName val="1"/>
              <c:showPercent val="1"/>
            </c:dLbl>
            <c:dLbl>
              <c:idx val="5"/>
              <c:layout>
                <c:manualLayout>
                  <c:x val="-7.1974239974970013E-3"/>
                  <c:y val="1.1137798756587805E-2"/>
                </c:manualLayout>
              </c:layout>
              <c:showCatName val="1"/>
              <c:showPercent val="1"/>
            </c:dLbl>
            <c:txPr>
              <a:bodyPr/>
              <a:lstStyle/>
              <a:p>
                <a:pPr>
                  <a:defRPr sz="1400" b="1"/>
                </a:pPr>
                <a:endParaRPr lang="en-US"/>
              </a:p>
            </c:txPr>
            <c:showCatName val="1"/>
            <c:showPercent val="1"/>
            <c:showLeaderLines val="1"/>
          </c:dLbls>
          <c:cat>
            <c:strRef>
              <c:f>Charts!$A$39:$A$44</c:f>
              <c:strCache>
                <c:ptCount val="6"/>
                <c:pt idx="0">
                  <c:v>MS LIS (11)</c:v>
                </c:pt>
                <c:pt idx="1">
                  <c:v>MLIS (9)</c:v>
                </c:pt>
                <c:pt idx="2">
                  <c:v>MA MIAP (3)</c:v>
                </c:pt>
                <c:pt idx="3">
                  <c:v>MLS (2)</c:v>
                </c:pt>
                <c:pt idx="4">
                  <c:v>MA Other (1)</c:v>
                </c:pt>
                <c:pt idx="5">
                  <c:v>MSI LIS (1)</c:v>
                </c:pt>
              </c:strCache>
            </c:strRef>
          </c:cat>
          <c:val>
            <c:numRef>
              <c:f>Charts!$C$39:$C$44</c:f>
              <c:numCache>
                <c:formatCode>0%</c:formatCode>
                <c:ptCount val="6"/>
                <c:pt idx="0">
                  <c:v>0.40740740740740738</c:v>
                </c:pt>
                <c:pt idx="1">
                  <c:v>0.33333333333333331</c:v>
                </c:pt>
                <c:pt idx="2">
                  <c:v>0.1111111111111111</c:v>
                </c:pt>
                <c:pt idx="3">
                  <c:v>7.407407407407407E-2</c:v>
                </c:pt>
                <c:pt idx="4">
                  <c:v>3.7037037037037056E-2</c:v>
                </c:pt>
                <c:pt idx="5">
                  <c:v>3.7037037037037056E-2</c:v>
                </c:pt>
              </c:numCache>
            </c:numRef>
          </c:val>
        </c:ser>
        <c:dLbls>
          <c:showCatName val="1"/>
          <c:showPercent val="1"/>
        </c:dLbls>
        <c:firstSliceAng val="147"/>
      </c:pie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BD2FA-7C0A-4BC1-8ED9-A761433A24E3}" type="datetimeFigureOut">
              <a:rPr lang="en-US" smtClean="0"/>
              <a:pPr/>
              <a:t>10/30/2014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1D2E6-1E32-4DDD-A72F-AE098EA61792}" type="slidenum">
              <a:rPr lang="en-US" smtClean="0"/>
              <a:pPr/>
              <a:t>‹#›</a:t>
            </a:fld>
            <a:endParaRPr lang="en-US"/>
          </a:p>
        </p:txBody>
      </p:sp>
    </p:spTree>
    <p:extLst>
      <p:ext uri="{BB962C8B-B14F-4D97-AF65-F5344CB8AC3E}">
        <p14:creationId xmlns:p14="http://schemas.microsoft.com/office/powerpoint/2010/main" xmlns="" val="330441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Role of hosts: </a:t>
            </a:r>
          </a:p>
          <a:p>
            <a:r>
              <a:rPr lang="en-US" dirty="0" smtClean="0"/>
              <a:t>-</a:t>
            </a:r>
            <a:r>
              <a:rPr lang="en-US" baseline="0" dirty="0" smtClean="0"/>
              <a:t> </a:t>
            </a:r>
            <a:r>
              <a:rPr lang="en-US" dirty="0" smtClean="0"/>
              <a:t>Assist residents in developing a development plan with input from instructors</a:t>
            </a:r>
          </a:p>
          <a:p>
            <a:r>
              <a:rPr lang="en-US" dirty="0" smtClean="0"/>
              <a:t>-</a:t>
            </a:r>
            <a:r>
              <a:rPr lang="en-US" baseline="0" dirty="0" smtClean="0"/>
              <a:t> </a:t>
            </a:r>
            <a:r>
              <a:rPr lang="en-US" dirty="0" smtClean="0"/>
              <a:t>Mentor resident</a:t>
            </a:r>
          </a:p>
          <a:p>
            <a:r>
              <a:rPr lang="en-US" dirty="0" smtClean="0"/>
              <a:t>- Host at least one site visit for residents &amp; hosts</a:t>
            </a:r>
          </a:p>
          <a:p>
            <a:r>
              <a:rPr lang="en-US" dirty="0" smtClean="0"/>
              <a:t>- Participate in curriculum activities</a:t>
            </a:r>
          </a:p>
          <a:p>
            <a:r>
              <a:rPr lang="en-US" dirty="0" smtClean="0"/>
              <a:t>- Help identify professional development and training opportunities</a:t>
            </a:r>
          </a:p>
          <a:p>
            <a:r>
              <a:rPr lang="en-US" dirty="0" smtClean="0"/>
              <a:t>- Help evaluate program</a:t>
            </a:r>
          </a:p>
          <a:p>
            <a:r>
              <a:rPr lang="en-US" dirty="0" smtClean="0"/>
              <a:t>Other roles:</a:t>
            </a:r>
          </a:p>
          <a:p>
            <a:r>
              <a:rPr lang="en-US" dirty="0" smtClean="0"/>
              <a:t>- Instructors (Immersive week,</a:t>
            </a:r>
            <a:r>
              <a:rPr lang="en-US" baseline="0" dirty="0" smtClean="0"/>
              <a:t> </a:t>
            </a:r>
            <a:r>
              <a:rPr lang="en-US" dirty="0" smtClean="0"/>
              <a:t>Anytime during residency_</a:t>
            </a:r>
          </a:p>
          <a:p>
            <a:r>
              <a:rPr lang="en-US" dirty="0" smtClean="0"/>
              <a:t>- Community</a:t>
            </a:r>
            <a:r>
              <a:rPr lang="en-US" baseline="0" dirty="0" smtClean="0"/>
              <a:t> (</a:t>
            </a:r>
            <a:r>
              <a:rPr lang="en-US" dirty="0" smtClean="0"/>
              <a:t>Participate in or organize events,</a:t>
            </a:r>
            <a:r>
              <a:rPr lang="en-US" baseline="0" dirty="0" smtClean="0"/>
              <a:t> </a:t>
            </a:r>
            <a:r>
              <a:rPr lang="en-US" dirty="0" smtClean="0"/>
              <a:t>Help evaluate program)</a:t>
            </a:r>
          </a:p>
          <a:p>
            <a:endParaRPr lang="en-US" dirty="0"/>
          </a:p>
        </p:txBody>
      </p:sp>
      <p:sp>
        <p:nvSpPr>
          <p:cNvPr id="4" name="Slide Number Placeholder 3"/>
          <p:cNvSpPr>
            <a:spLocks noGrp="1"/>
          </p:cNvSpPr>
          <p:nvPr>
            <p:ph type="sldNum" sz="quarter" idx="10"/>
          </p:nvPr>
        </p:nvSpPr>
        <p:spPr/>
        <p:txBody>
          <a:bodyPr/>
          <a:lstStyle/>
          <a:p>
            <a:fld id="{F731D2E6-1E32-4DDD-A72F-AE098EA6179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Residency requirements:</a:t>
            </a:r>
          </a:p>
          <a:p>
            <a:r>
              <a:rPr lang="en-US" dirty="0" smtClean="0"/>
              <a:t>- Attend scheduled events</a:t>
            </a:r>
          </a:p>
          <a:p>
            <a:r>
              <a:rPr lang="en-US" dirty="0" smtClean="0"/>
              <a:t>- Identify one event to organize and/or lead</a:t>
            </a:r>
          </a:p>
          <a:p>
            <a:r>
              <a:rPr lang="en-US" dirty="0" smtClean="0"/>
              <a:t>- Categories of requirements, one or more activity per category</a:t>
            </a:r>
          </a:p>
          <a:p>
            <a:pPr lvl="1"/>
            <a:r>
              <a:rPr lang="en-US" dirty="0" smtClean="0"/>
              <a:t>Category: Community</a:t>
            </a:r>
          </a:p>
          <a:p>
            <a:pPr lvl="2"/>
            <a:r>
              <a:rPr lang="en-US" dirty="0" smtClean="0"/>
              <a:t>e.g. volunteer to help a professional group</a:t>
            </a:r>
          </a:p>
          <a:p>
            <a:pPr lvl="1"/>
            <a:r>
              <a:rPr lang="en-US" dirty="0" smtClean="0"/>
              <a:t>Category: Skills Development</a:t>
            </a:r>
          </a:p>
          <a:p>
            <a:pPr lvl="2"/>
            <a:r>
              <a:rPr lang="en-US" dirty="0" smtClean="0"/>
              <a:t>e.g. identify skills, interview person for each</a:t>
            </a:r>
          </a:p>
          <a:p>
            <a:endParaRPr lang="en-US" dirty="0"/>
          </a:p>
        </p:txBody>
      </p:sp>
      <p:sp>
        <p:nvSpPr>
          <p:cNvPr id="4" name="Slide Number Placeholder 3"/>
          <p:cNvSpPr>
            <a:spLocks noGrp="1"/>
          </p:cNvSpPr>
          <p:nvPr>
            <p:ph type="sldNum" sz="quarter" idx="10"/>
          </p:nvPr>
        </p:nvSpPr>
        <p:spPr/>
        <p:txBody>
          <a:bodyPr/>
          <a:lstStyle/>
          <a:p>
            <a:fld id="{F731D2E6-1E32-4DDD-A72F-AE098EA61792}"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were probably more that I don’t know about</a:t>
            </a:r>
            <a:endParaRPr lang="en-US" dirty="0"/>
          </a:p>
        </p:txBody>
      </p:sp>
      <p:sp>
        <p:nvSpPr>
          <p:cNvPr id="4" name="Slide Number Placeholder 3"/>
          <p:cNvSpPr>
            <a:spLocks noGrp="1"/>
          </p:cNvSpPr>
          <p:nvPr>
            <p:ph type="sldNum" sz="quarter" idx="10"/>
          </p:nvPr>
        </p:nvSpPr>
        <p:spPr/>
        <p:txBody>
          <a:bodyPr/>
          <a:lstStyle/>
          <a:p>
            <a:fld id="{F731D2E6-1E32-4DDD-A72F-AE098EA61792}"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Hello! My name is Tricia Patterson,</a:t>
            </a:r>
            <a:r>
              <a:rPr lang="en-US" baseline="0" dirty="0" smtClean="0"/>
              <a:t> and I am the resident at MIT Libraries.</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xmlns="" val="91733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Music is actually the second most popular minor at MIT, and the music collections are specialized and popular enough that the Lewis Music Library is one of a few subject-specific library at MIT and also has a lot of faculty and alumni support. They are currently looking at digitizing and facilitating access to some of their analog audio collections of MIT music performances, which has also catalyzed a need to think about their digital preservation. </a:t>
            </a:r>
            <a:r>
              <a:rPr lang="en-US" dirty="0" smtClean="0"/>
              <a:t>So the Institute Archives</a:t>
            </a:r>
            <a:r>
              <a:rPr lang="en-US" baseline="0" dirty="0" smtClean="0"/>
              <a:t> and Special Collections along with the Lewis Music Library assembled a team to tackle the</a:t>
            </a:r>
            <a:r>
              <a:rPr lang="en-US" dirty="0" smtClean="0"/>
              <a:t> “Music at MIT” digital audio project in order</a:t>
            </a:r>
            <a:r>
              <a:rPr lang="en-US" baseline="0" dirty="0" smtClean="0"/>
              <a:t> to inventory, digitize, preserve, and facilitate access to audio content in their collections. And since audio content is also prevalent throughout MIT collections, this presents an opportunity to develop an optimal, detailed life cycle workflow, from ingest to access. So t</a:t>
            </a:r>
            <a:r>
              <a:rPr lang="en-US" dirty="0" smtClean="0"/>
              <a:t>he “Making</a:t>
            </a:r>
            <a:r>
              <a:rPr lang="en-US" baseline="0" dirty="0" smtClean="0"/>
              <a:t> Music Last” initiative at MIT Libraries was designed to extend the work of the “Music at MIT” digital audio project. </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xmlns="" val="2044364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Pictured here is a high-level diagram of the current iteration of the workflow, as developed by Nancy and her team prior to my arrival. It looks pretty cool! </a:t>
            </a:r>
            <a:r>
              <a:rPr lang="en-US" dirty="0" smtClean="0"/>
              <a:t>To</a:t>
            </a:r>
            <a:r>
              <a:rPr lang="en-US" baseline="0" dirty="0" smtClean="0"/>
              <a:t> enhance and flesh out the workflow, I am helping to run a gap, or gap-and-fill, analysis of the current documentation. As we fill in documentation, we will also be testing the workflow, making sure it is applicable. We will be creating a general workflow and calling out use cases for specific content types when they differ, such as audio content, GIS, visual collections, &amp;c. One of the music library’s priorities is to start making some of their special collections audio content accessible as well, so we will be evaluating Avalon Media System as a potential dissemination platform. We would also like to figure out how any of the legwork done for audio content can be extended towards audiovisual content.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a residency,</a:t>
            </a:r>
            <a:r>
              <a:rPr lang="en-US" baseline="0" dirty="0" smtClean="0"/>
              <a:t> definable outcomes are outlined for both MIT and myself, as an emerging professional. Some of the deliverables for the project include a completed gap analysis of the workflow, enhanced general workflow documentation and an audio use case, and an access environment for digital audio content. Through this project and the outside work I do, I will gain skills in managing digital content over the full lifecycle, as well as learning practical software tools such as </a:t>
            </a:r>
            <a:r>
              <a:rPr lang="en-US" baseline="0" dirty="0" err="1" smtClean="0"/>
              <a:t>BitCurator</a:t>
            </a:r>
            <a:r>
              <a:rPr lang="en-US" baseline="0" dirty="0" smtClean="0"/>
              <a:t>, </a:t>
            </a:r>
            <a:r>
              <a:rPr lang="en-US" baseline="0" dirty="0" err="1" smtClean="0"/>
              <a:t>Archivematica</a:t>
            </a:r>
            <a:r>
              <a:rPr lang="en-US" baseline="0" dirty="0" smtClean="0"/>
              <a:t>, and Avalon.</a:t>
            </a:r>
            <a:endParaRPr lang="en-US" dirty="0" smtClean="0"/>
          </a:p>
          <a:p>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1043568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in-depth workflow documentation is really underlining the significance of what good workflow practices are. Something that Nancy and Kari Smith, MIT’s digital archivist, have spoken about is going into institutions and people saying, “Yah, we have a workflow,” but upon asking to see it, the response is, “Well, we know how the work flows, procedures, &amp;c.” So some institutions may be lacking a documented high or low-level workflow. Others institutions may acquire new tools before they know where it is definably needed in their workflow. So you may end up putting a lot of time and energy into a tool before laying the groundwork and realizing it doesn’t serve your needs. What we are working towards is really building that foundational, detailed workflow documentation and then fitting in the tools necessary – after the planning is mapped out. And this last image is one that Kari Smith put together, which is an amalgamation of the organizational and technological contexts.</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xmlns="" val="114083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is an example of some different versions</a:t>
            </a:r>
            <a:r>
              <a:rPr lang="en-US" baseline="0" dirty="0" smtClean="0"/>
              <a:t> of just the first stage of the middle area of the workflow. You can see the various permutations it has taken on as the documentation changes or my understanding of the work changes: which roles are called out, what tools are needed, which inputs and outputs from other stages need to be documented. This kind of detailed documentation may seem like a no-brainer to have, but it’s not something a lot of people have really taken the time to do yet – because it really does take time. Once you have it, though, it </a:t>
            </a:r>
            <a:r>
              <a:rPr lang="en-US" sz="1200" kern="1200" dirty="0" smtClean="0">
                <a:solidFill>
                  <a:schemeClr val="tx1"/>
                </a:solidFill>
                <a:effectLst/>
                <a:latin typeface="+mn-lt"/>
                <a:ea typeface="+mn-ea"/>
                <a:cs typeface="+mn-cs"/>
              </a:rPr>
              <a:t>contributes to the institutional knowledge instead of relegating important information to one stakeholder. Clarifying roles between agents throughout the process is illuminating and can improve morale and communication. Finally, mapping out your work process can enhance your understanding of which tools you actually need to integrate in order to get from point A to point B instead of throwing money at new software and </a:t>
            </a:r>
            <a:r>
              <a:rPr lang="en-US" sz="1200" kern="1200" dirty="0" err="1" smtClean="0">
                <a:solidFill>
                  <a:schemeClr val="tx1"/>
                </a:solidFill>
                <a:effectLst/>
                <a:latin typeface="+mn-lt"/>
                <a:ea typeface="+mn-ea"/>
                <a:cs typeface="+mn-cs"/>
              </a:rPr>
              <a:t>hardwares</a:t>
            </a:r>
            <a:r>
              <a:rPr lang="en-US" sz="1200" kern="1200" dirty="0" smtClean="0">
                <a:solidFill>
                  <a:schemeClr val="tx1"/>
                </a:solidFill>
                <a:effectLst/>
                <a:latin typeface="+mn-lt"/>
                <a:ea typeface="+mn-ea"/>
                <a:cs typeface="+mn-cs"/>
              </a:rPr>
              <a:t> that don’t actually end up serving your needs. A tested workflow also just guarantees reliability and </a:t>
            </a:r>
            <a:r>
              <a:rPr lang="en-US" sz="1200" kern="1200" dirty="0" err="1" smtClean="0">
                <a:solidFill>
                  <a:schemeClr val="tx1"/>
                </a:solidFill>
                <a:effectLst/>
                <a:latin typeface="+mn-lt"/>
                <a:ea typeface="+mn-ea"/>
                <a:cs typeface="+mn-cs"/>
              </a:rPr>
              <a:t>repeatabe</a:t>
            </a:r>
            <a:r>
              <a:rPr lang="en-US" sz="1200" kern="1200" dirty="0" smtClean="0">
                <a:solidFill>
                  <a:schemeClr val="tx1"/>
                </a:solidFill>
                <a:effectLst/>
                <a:latin typeface="+mn-lt"/>
                <a:ea typeface="+mn-ea"/>
                <a:cs typeface="+mn-cs"/>
              </a:rPr>
              <a:t> quality in your processes.</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xmlns="" val="3856571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These are some of the other projects I have actually started working on since I arrived at MIT in mid-September. I am doing a workflow literature review to get an idea of where we are in the context of workflow conversations and see if there are useful things we can borrow from other fields. I am on their Avalon Media System evaluation team, and Nancy and I are looking at how TRAC-compliant it is in terms of access. I have been building on their digital audio scan which surveys what’s going on in the field. And I have been drafting general workflow documentation for the different stages. I will also be utilizing MIT’s new Digital Sustainability Lab to test the developing workflow.</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xmlns="" val="2538867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has been a fitting residency project</a:t>
            </a:r>
            <a:r>
              <a:rPr lang="en-US" baseline="0" dirty="0" smtClean="0"/>
              <a:t> for me so far because I was particularly interested in gaining a full lifecycle perspective on digital preservation. Helping build this workflow and collaborating with colleagues that are representative of the different stages is already giving me a much deeper understanding of the OAIS model and where particular tools and systems are appropriate. Also, o</a:t>
            </a:r>
            <a:r>
              <a:rPr lang="en-US" dirty="0" smtClean="0"/>
              <a:t>utside of m</a:t>
            </a:r>
            <a:r>
              <a:rPr lang="en-US" baseline="0" dirty="0" smtClean="0"/>
              <a:t>y work at MIT, as others here have discussed, the residents organize and participate in other professional development opportunities. I am contributing to our blog, arranging a tour of another eminent institution, collaborating on other group project ideas, developing a host event with Nancy, participating in conferences when relevant, and creating a final deliverable that can be useful to an external audience. So we really are moving right along, and it is shaping up to be a successful first run of the Boston-branch of the program. Thank you!</a:t>
            </a:r>
            <a:endParaRPr lang="en-US" dirty="0"/>
          </a:p>
        </p:txBody>
      </p:sp>
      <p:sp>
        <p:nvSpPr>
          <p:cNvPr id="4" name="Slide Number Placeholder 3"/>
          <p:cNvSpPr>
            <a:spLocks noGrp="1"/>
          </p:cNvSpPr>
          <p:nvPr>
            <p:ph type="sldNum" sz="quarter" idx="10"/>
          </p:nvPr>
        </p:nvSpPr>
        <p:spPr/>
        <p:txBody>
          <a:bodyPr/>
          <a:lstStyle/>
          <a:p>
            <a:fld id="{45BF3361-7013-4C5E-BB12-859B4A81DD37}"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xmlns="" val="2040968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1D2E6-1E32-4DDD-A72F-AE098EA6179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10 residents -&gt; 5, 9 months -&gt; 1 year</a:t>
            </a:r>
            <a:endParaRPr lang="en-US" dirty="0"/>
          </a:p>
        </p:txBody>
      </p:sp>
      <p:sp>
        <p:nvSpPr>
          <p:cNvPr id="4" name="Slide Number Placeholder 3"/>
          <p:cNvSpPr>
            <a:spLocks noGrp="1"/>
          </p:cNvSpPr>
          <p:nvPr>
            <p:ph type="sldNum" sz="quarter" idx="10"/>
          </p:nvPr>
        </p:nvSpPr>
        <p:spPr/>
        <p:txBody>
          <a:bodyPr/>
          <a:lstStyle/>
          <a:p>
            <a:fld id="{F731D2E6-1E32-4DDD-A72F-AE098EA6179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Video or online project answering “Why are you passionate about digital preservation?”</a:t>
            </a:r>
          </a:p>
          <a:p>
            <a:endParaRPr lang="en-US" dirty="0" smtClean="0"/>
          </a:p>
          <a:p>
            <a:r>
              <a:rPr lang="en-US" dirty="0" smtClean="0"/>
              <a:t>Why we wanted to replicate it in Boston:</a:t>
            </a:r>
          </a:p>
          <a:p>
            <a:r>
              <a:rPr lang="en-US" dirty="0" smtClean="0"/>
              <a:t>- Need staff with real world preservation experience</a:t>
            </a:r>
          </a:p>
          <a:p>
            <a:r>
              <a:rPr lang="en-US" dirty="0" smtClean="0"/>
              <a:t>- Recognized the mutual benefit to residents &amp; hosts</a:t>
            </a:r>
          </a:p>
          <a:p>
            <a:r>
              <a:rPr lang="en-US" dirty="0" smtClean="0"/>
              <a:t>- Aligns well with Harvard/MIT outreach &amp; educational mission</a:t>
            </a:r>
          </a:p>
          <a:p>
            <a:r>
              <a:rPr lang="en-US" dirty="0" smtClean="0"/>
              <a:t>-</a:t>
            </a:r>
            <a:r>
              <a:rPr lang="en-US" baseline="0" dirty="0" smtClean="0"/>
              <a:t> </a:t>
            </a:r>
            <a:r>
              <a:rPr lang="en-US" dirty="0" smtClean="0"/>
              <a:t>Many local/regional learning opportunities</a:t>
            </a:r>
          </a:p>
          <a:p>
            <a:r>
              <a:rPr lang="en-US" dirty="0" smtClean="0"/>
              <a:t>- Strengthen regional institutional relationships</a:t>
            </a:r>
          </a:p>
          <a:p>
            <a:endParaRPr lang="en-US" dirty="0"/>
          </a:p>
        </p:txBody>
      </p:sp>
      <p:sp>
        <p:nvSpPr>
          <p:cNvPr id="4" name="Slide Number Placeholder 3"/>
          <p:cNvSpPr>
            <a:spLocks noGrp="1"/>
          </p:cNvSpPr>
          <p:nvPr>
            <p:ph type="sldNum" sz="quarter" idx="10"/>
          </p:nvPr>
        </p:nvSpPr>
        <p:spPr/>
        <p:txBody>
          <a:bodyPr/>
          <a:lstStyle/>
          <a:p>
            <a:fld id="{F731D2E6-1E32-4DDD-A72F-AE098EA6179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B7FD-7711-4811-AF56-8DEFBEDE70B1}" type="slidenum">
              <a:rPr lang="en-US" smtClean="0"/>
              <a:pPr/>
              <a:t>‹#›</a:t>
            </a:fld>
            <a:endParaRPr lang="en-US"/>
          </a:p>
        </p:txBody>
      </p:sp>
      <p:pic>
        <p:nvPicPr>
          <p:cNvPr id="8" name="Picture 7" descr="boston_subway.jpg"/>
          <p:cNvPicPr>
            <a:picLocks noChangeAspect="1"/>
          </p:cNvPicPr>
          <p:nvPr userDrawn="1"/>
        </p:nvPicPr>
        <p:blipFill>
          <a:blip r:embed="rId2" cstate="print"/>
          <a:stretch>
            <a:fillRect/>
          </a:stretch>
        </p:blipFill>
        <p:spPr>
          <a:xfrm>
            <a:off x="0" y="1"/>
            <a:ext cx="9144000" cy="4523363"/>
          </a:xfrm>
          <a:prstGeom prst="rect">
            <a:avLst/>
          </a:prstGeom>
        </p:spPr>
      </p:pic>
      <p:sp>
        <p:nvSpPr>
          <p:cNvPr id="9" name="Rectangle 8"/>
          <p:cNvSpPr/>
          <p:nvPr userDrawn="1"/>
        </p:nvSpPr>
        <p:spPr>
          <a:xfrm>
            <a:off x="0" y="4495800"/>
            <a:ext cx="9144000" cy="2362200"/>
          </a:xfrm>
          <a:prstGeom prst="rect">
            <a:avLst/>
          </a:prstGeom>
          <a:solidFill>
            <a:srgbClr val="009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2971800" y="4221540"/>
            <a:ext cx="5257800" cy="1569660"/>
          </a:xfrm>
          <a:prstGeom prst="rect">
            <a:avLst/>
          </a:prstGeom>
          <a:noFill/>
        </p:spPr>
        <p:txBody>
          <a:bodyPr wrap="square" rtlCol="0">
            <a:spAutoFit/>
          </a:bodyPr>
          <a:lstStyle/>
          <a:p>
            <a:r>
              <a:rPr lang="en-US" sz="9600" dirty="0" smtClean="0">
                <a:solidFill>
                  <a:srgbClr val="EE2D00"/>
                </a:solidFill>
                <a:latin typeface="Aharoni" pitchFamily="2" charset="-79"/>
                <a:cs typeface="Aharoni" pitchFamily="2" charset="-79"/>
              </a:rPr>
              <a:t>BOSTON</a:t>
            </a:r>
            <a:endParaRPr lang="en-US" sz="9600" dirty="0">
              <a:solidFill>
                <a:srgbClr val="EE2D00"/>
              </a:solidFill>
              <a:latin typeface="Aharoni" pitchFamily="2" charset="-79"/>
              <a:cs typeface="Aharoni" pitchFamily="2" charset="-79"/>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5641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AB515D-13F5-A64B-95A5-EA4C51323D38}"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C07DCC-844C-7B45-B7F5-1A9A15777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92720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883342-0675-4803-AD62-747C99690A21}"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FA2D-E356-4716-99E7-199B74251540}" type="slidenum">
              <a:rPr lang="en-US" smtClean="0"/>
              <a:pPr/>
              <a:t>‹#›</a:t>
            </a:fld>
            <a:endParaRPr lang="en-US"/>
          </a:p>
        </p:txBody>
      </p:sp>
    </p:spTree>
    <p:extLst>
      <p:ext uri="{BB962C8B-B14F-4D97-AF65-F5344CB8AC3E}">
        <p14:creationId xmlns:p14="http://schemas.microsoft.com/office/powerpoint/2010/main" xmlns="" val="66111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ight Triangle 6"/>
          <p:cNvSpPr/>
          <p:nvPr/>
        </p:nvSpPr>
        <p:spPr>
          <a:xfrm>
            <a:off x="0" y="2647949"/>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4" y="1730402"/>
            <a:ext cx="5648623" cy="1204307"/>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A7D48-283E-480F-B7ED-8BA6B36895D6}"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5C4E0-BC36-46CF-823D-CA20326B5F3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883342-0675-4803-AD62-747C99690A2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A7FA2D-E356-4716-99E7-199B742515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61939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8022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27479-F73D-40F3-8F36-5E487A895BA4}"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CB7FD-7711-4811-AF56-8DEFBEDE70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27479-F73D-40F3-8F36-5E487A895BA4}" type="datetimeFigureOut">
              <a:rPr lang="en-US" smtClean="0"/>
              <a:pPr/>
              <a:t>10/30/2014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CB7FD-7711-4811-AF56-8DEFBEDE70B1}" type="slidenum">
              <a:rPr lang="en-US" smtClean="0"/>
              <a:pPr/>
              <a:t>‹#›</a:t>
            </a:fld>
            <a:endParaRPr lang="en-US"/>
          </a:p>
        </p:txBody>
      </p:sp>
      <p:pic>
        <p:nvPicPr>
          <p:cNvPr id="13314" name="Picture 2" descr="NDSR Boston"/>
          <p:cNvPicPr>
            <a:picLocks noChangeAspect="1" noChangeArrowheads="1"/>
          </p:cNvPicPr>
          <p:nvPr userDrawn="1"/>
        </p:nvPicPr>
        <p:blipFill>
          <a:blip r:embed="rId13" cstate="print"/>
          <a:srcRect/>
          <a:stretch>
            <a:fillRect/>
          </a:stretch>
        </p:blipFill>
        <p:spPr bwMode="auto">
          <a:xfrm>
            <a:off x="7239000" y="5543549"/>
            <a:ext cx="1676400" cy="1314451"/>
          </a:xfrm>
          <a:prstGeom prst="rect">
            <a:avLst/>
          </a:prstGeom>
          <a:noFill/>
        </p:spPr>
      </p:pic>
      <p:pic>
        <p:nvPicPr>
          <p:cNvPr id="8" name="Picture 7" descr="IMLS_Logo_2c.jpg"/>
          <p:cNvPicPr>
            <a:picLocks noChangeAspect="1"/>
          </p:cNvPicPr>
          <p:nvPr userDrawn="1"/>
        </p:nvPicPr>
        <p:blipFill>
          <a:blip r:embed="rId14" cstate="print"/>
          <a:stretch>
            <a:fillRect/>
          </a:stretch>
        </p:blipFill>
        <p:spPr>
          <a:xfrm>
            <a:off x="304800" y="5679397"/>
            <a:ext cx="2590800" cy="11786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9BD2"/>
          </a:solidFill>
          <a:latin typeface="Aharoni" pitchFamily="2" charset="-79"/>
          <a:ea typeface="+mj-ea"/>
          <a:cs typeface="Aharoni"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1EA7D48-283E-480F-B7ED-8BA6B36895D6}" type="datetimeFigureOut">
              <a:rPr lang="en-US" smtClean="0"/>
              <a:pPr/>
              <a:t>10/30/2014</a:t>
            </a:fld>
            <a:endParaRPr lang="en-US"/>
          </a:p>
        </p:txBody>
      </p:sp>
      <p:sp>
        <p:nvSpPr>
          <p:cNvPr id="5" name="Footer Placeholder 4"/>
          <p:cNvSpPr>
            <a:spLocks noGrp="1"/>
          </p:cNvSpPr>
          <p:nvPr>
            <p:ph type="ftr" sz="quarter" idx="3"/>
          </p:nvPr>
        </p:nvSpPr>
        <p:spPr>
          <a:xfrm>
            <a:off x="3517514" y="6285123"/>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3"/>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85C4E0-BC36-46CF-823D-CA20326B5F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3342-0675-4803-AD62-747C99690A21}" type="datetimeFigureOut">
              <a:rPr lang="en-US" smtClean="0">
                <a:solidFill>
                  <a:prstClr val="black">
                    <a:tint val="75000"/>
                  </a:prstClr>
                </a:solidFill>
              </a:rPr>
              <a:pPr/>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7FA2D-E356-4716-99E7-199B742515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6780504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0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1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62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61A4B-1ABB-488E-AC12-CFC39483240C}" type="datetimeFigureOut">
              <a:rPr lang="en-US" smtClean="0">
                <a:solidFill>
                  <a:prstClr val="white">
                    <a:tint val="75000"/>
                  </a:prstClr>
                </a:solidFill>
              </a:rPr>
              <a:pPr/>
              <a:t>10/30/2014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2ABF9-69FF-43A1-B436-772F111749C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06685422"/>
      </p:ext>
    </p:extLst>
  </p:cSld>
  <p:clrMap bg1="dk1" tx1="lt1" bg2="dk2" tx2="lt2" accent1="accent1" accent2="accent2" accent3="accent3" accent4="accent4" accent5="accent5" accent6="accent6" hlink="hlink" folHlink="folHlink"/>
  <p:sldLayoutIdLst>
    <p:sldLayoutId id="214748371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8AB515D-13F5-A64B-95A5-EA4C51323D38}" type="datetimeFigureOut">
              <a:rPr lang="en-US" smtClean="0">
                <a:solidFill>
                  <a:prstClr val="black">
                    <a:tint val="75000"/>
                  </a:prstClr>
                </a:solidFill>
              </a:rPr>
              <a:pPr defTabSz="457200"/>
              <a:t>10/30/2014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9C07DCC-844C-7B45-B7F5-1A9A157773E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4169688092"/>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jpeg"/><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28.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hyperlink" Target="http://liber2014.univie.ac.at/fileadmin/user_upload/DOEVL_events/Kongressfiles/2014-05-20_LIBERworkshop_emulation_en_kb.pdf" TargetMode="External"/><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gif"/><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gif"/></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19.xml"/><Relationship Id="rId6" Type="http://schemas.openxmlformats.org/officeDocument/2006/relationships/image" Target="../media/image60.jpeg"/><Relationship Id="rId5" Type="http://schemas.openxmlformats.org/officeDocument/2006/relationships/image" Target="../media/image53.png"/><Relationship Id="rId4" Type="http://schemas.openxmlformats.org/officeDocument/2006/relationships/image" Target="../media/image5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19.xml"/><Relationship Id="rId4" Type="http://schemas.openxmlformats.org/officeDocument/2006/relationships/hyperlink" Target="mailto:joseph_heinen@harvard.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64.jpe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0.xml"/><Relationship Id="rId5" Type="http://schemas.openxmlformats.org/officeDocument/2006/relationships/image" Target="../media/image66.jpeg"/><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6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69.png"/><Relationship Id="rId5" Type="http://schemas.openxmlformats.org/officeDocument/2006/relationships/image" Target="../media/image77.jpeg"/><Relationship Id="rId4" Type="http://schemas.openxmlformats.org/officeDocument/2006/relationships/image" Target="../media/image76.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38811"/>
            <a:ext cx="8534400" cy="954107"/>
          </a:xfrm>
          <a:prstGeom prst="rect">
            <a:avLst/>
          </a:prstGeom>
          <a:noFill/>
        </p:spPr>
        <p:txBody>
          <a:bodyPr wrap="square" rtlCol="0">
            <a:spAutoFit/>
          </a:bodyPr>
          <a:lstStyle/>
          <a:p>
            <a:pPr algn="r"/>
            <a:r>
              <a:rPr lang="en-US" sz="2800" dirty="0" smtClean="0"/>
              <a:t>NDSA NE - October 30, 2014</a:t>
            </a:r>
          </a:p>
          <a:p>
            <a:pPr algn="r"/>
            <a:r>
              <a:rPr lang="en-US" sz="2800" dirty="0" smtClean="0"/>
              <a:t>University of Massachusetts, Amherst Libraries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pilot: areas to improve</a:t>
            </a:r>
            <a:endParaRPr lang="en-US" dirty="0"/>
          </a:p>
        </p:txBody>
      </p:sp>
      <p:sp>
        <p:nvSpPr>
          <p:cNvPr id="3" name="Content Placeholder 2"/>
          <p:cNvSpPr>
            <a:spLocks noGrp="1"/>
          </p:cNvSpPr>
          <p:nvPr>
            <p:ph idx="1"/>
          </p:nvPr>
        </p:nvSpPr>
        <p:spPr/>
        <p:txBody>
          <a:bodyPr/>
          <a:lstStyle/>
          <a:p>
            <a:r>
              <a:rPr lang="en-US" dirty="0" smtClean="0"/>
              <a:t>Program logistics (communication, management, etc.)</a:t>
            </a:r>
          </a:p>
          <a:p>
            <a:r>
              <a:rPr lang="en-US" dirty="0" smtClean="0"/>
              <a:t>Host engagement</a:t>
            </a:r>
          </a:p>
          <a:p>
            <a:r>
              <a:rPr lang="en-US" dirty="0" smtClean="0"/>
              <a:t>Curriculum beyond the immersion week</a:t>
            </a:r>
          </a:p>
          <a:p>
            <a:r>
              <a:rPr lang="en-US" dirty="0" smtClean="0"/>
              <a:t>Building a national program out of the regional NDSR programs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Boston </a:t>
            </a:r>
            <a:r>
              <a:rPr lang="en-US" sz="4800" dirty="0" smtClean="0"/>
              <a:t>(</a:t>
            </a:r>
            <a:r>
              <a:rPr lang="en-US" dirty="0" smtClean="0"/>
              <a:t>and NYC</a:t>
            </a:r>
            <a:r>
              <a:rPr lang="en-US" sz="4800" dirty="0" smtClean="0"/>
              <a:t>)</a:t>
            </a:r>
            <a:endParaRPr lang="en-US" sz="4800" dirty="0"/>
          </a:p>
        </p:txBody>
      </p:sp>
      <p:cxnSp>
        <p:nvCxnSpPr>
          <p:cNvPr id="4" name="Straight Connector 3"/>
          <p:cNvCxnSpPr/>
          <p:nvPr/>
        </p:nvCxnSpPr>
        <p:spPr>
          <a:xfrm>
            <a:off x="914400" y="32882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161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4209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7257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914400" y="34406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93247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991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9863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5427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2119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683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8811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75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02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9939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014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7758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6630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2194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8886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450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5578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1141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269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705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3397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6555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33224" y="3288268"/>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2600" y="3962410"/>
            <a:ext cx="1219200" cy="830997"/>
          </a:xfrm>
          <a:prstGeom prst="rect">
            <a:avLst/>
          </a:prstGeom>
          <a:noFill/>
        </p:spPr>
        <p:txBody>
          <a:bodyPr wrap="square" rtlCol="0">
            <a:spAutoFit/>
          </a:bodyPr>
          <a:lstStyle/>
          <a:p>
            <a:r>
              <a:rPr lang="en-US" sz="1600" dirty="0" smtClean="0"/>
              <a:t>May. 2013</a:t>
            </a:r>
          </a:p>
          <a:p>
            <a:r>
              <a:rPr lang="en-US" sz="1600" dirty="0" smtClean="0"/>
              <a:t>1</a:t>
            </a:r>
            <a:r>
              <a:rPr lang="en-US" sz="1600" baseline="30000" dirty="0" smtClean="0"/>
              <a:t>st</a:t>
            </a:r>
            <a:r>
              <a:rPr lang="en-US" sz="1600" dirty="0" smtClean="0"/>
              <a:t> NDSA NE meeting</a:t>
            </a:r>
            <a:endParaRPr lang="en-US" sz="1600" dirty="0"/>
          </a:p>
        </p:txBody>
      </p:sp>
      <p:cxnSp>
        <p:nvCxnSpPr>
          <p:cNvPr id="43" name="Straight Arrow Connector 42"/>
          <p:cNvCxnSpPr/>
          <p:nvPr/>
        </p:nvCxnSpPr>
        <p:spPr>
          <a:xfrm flipV="1">
            <a:off x="2286000" y="3429010"/>
            <a:ext cx="0" cy="4996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6477000" y="3928651"/>
            <a:ext cx="1219200" cy="830997"/>
          </a:xfrm>
          <a:prstGeom prst="rect">
            <a:avLst/>
          </a:prstGeom>
          <a:noFill/>
        </p:spPr>
        <p:txBody>
          <a:bodyPr wrap="square" rtlCol="0">
            <a:spAutoFit/>
          </a:bodyPr>
          <a:lstStyle/>
          <a:p>
            <a:r>
              <a:rPr lang="en-US" sz="1600" dirty="0" smtClean="0"/>
              <a:t>Oct. 2014</a:t>
            </a:r>
          </a:p>
          <a:p>
            <a:r>
              <a:rPr lang="en-US" sz="1600" dirty="0" smtClean="0"/>
              <a:t>2</a:t>
            </a:r>
            <a:r>
              <a:rPr lang="en-US" sz="1600" baseline="30000" dirty="0" smtClean="0"/>
              <a:t>nd</a:t>
            </a:r>
            <a:r>
              <a:rPr lang="en-US" sz="1600" dirty="0" smtClean="0"/>
              <a:t> NDSA NE meeting</a:t>
            </a:r>
            <a:endParaRPr lang="en-US" sz="1600" dirty="0"/>
          </a:p>
        </p:txBody>
      </p:sp>
      <p:cxnSp>
        <p:nvCxnSpPr>
          <p:cNvPr id="49" name="Straight Arrow Connector 48"/>
          <p:cNvCxnSpPr/>
          <p:nvPr/>
        </p:nvCxnSpPr>
        <p:spPr>
          <a:xfrm flipV="1">
            <a:off x="67056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3886200" y="1752610"/>
            <a:ext cx="1600200" cy="830997"/>
          </a:xfrm>
          <a:prstGeom prst="rect">
            <a:avLst/>
          </a:prstGeom>
          <a:noFill/>
        </p:spPr>
        <p:txBody>
          <a:bodyPr wrap="square" rtlCol="0">
            <a:spAutoFit/>
          </a:bodyPr>
          <a:lstStyle/>
          <a:p>
            <a:r>
              <a:rPr lang="en-US" sz="1600" b="1" dirty="0" smtClean="0">
                <a:solidFill>
                  <a:srgbClr val="C00000"/>
                </a:solidFill>
              </a:rPr>
              <a:t>NDSR Boston Project Manager hired</a:t>
            </a:r>
            <a:endParaRPr lang="en-US" sz="1600" b="1" dirty="0">
              <a:solidFill>
                <a:srgbClr val="C00000"/>
              </a:solidFill>
            </a:endParaRPr>
          </a:p>
        </p:txBody>
      </p:sp>
      <p:cxnSp>
        <p:nvCxnSpPr>
          <p:cNvPr id="44" name="Straight Arrow Connector 43"/>
          <p:cNvCxnSpPr/>
          <p:nvPr/>
        </p:nvCxnSpPr>
        <p:spPr>
          <a:xfrm>
            <a:off x="45720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63246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5638800" y="1600200"/>
            <a:ext cx="1752600" cy="1077218"/>
          </a:xfrm>
          <a:prstGeom prst="rect">
            <a:avLst/>
          </a:prstGeom>
          <a:noFill/>
        </p:spPr>
        <p:txBody>
          <a:bodyPr wrap="square" rtlCol="0">
            <a:spAutoFit/>
          </a:bodyPr>
          <a:lstStyle/>
          <a:p>
            <a:r>
              <a:rPr lang="en-US" sz="1600" b="1" dirty="0" smtClean="0">
                <a:solidFill>
                  <a:srgbClr val="C00000"/>
                </a:solidFill>
              </a:rPr>
              <a:t>1</a:t>
            </a:r>
            <a:r>
              <a:rPr lang="en-US" sz="1600" b="1" baseline="30000" dirty="0" smtClean="0">
                <a:solidFill>
                  <a:srgbClr val="C00000"/>
                </a:solidFill>
              </a:rPr>
              <a:t>st</a:t>
            </a:r>
            <a:r>
              <a:rPr lang="en-US" sz="1600" b="1" dirty="0" smtClean="0">
                <a:solidFill>
                  <a:srgbClr val="C00000"/>
                </a:solidFill>
              </a:rPr>
              <a:t> Round NDSR Boston &amp; NYC residencies started</a:t>
            </a:r>
            <a:endParaRPr lang="en-US" sz="1600" b="1" dirty="0">
              <a:solidFill>
                <a:srgbClr val="C00000"/>
              </a:solidFill>
            </a:endParaRPr>
          </a:p>
        </p:txBody>
      </p:sp>
      <p:sp>
        <p:nvSpPr>
          <p:cNvPr id="47" name="TextBox 46"/>
          <p:cNvSpPr txBox="1"/>
          <p:nvPr/>
        </p:nvSpPr>
        <p:spPr>
          <a:xfrm>
            <a:off x="4419600" y="3886200"/>
            <a:ext cx="990600" cy="1077218"/>
          </a:xfrm>
          <a:prstGeom prst="rect">
            <a:avLst/>
          </a:prstGeom>
          <a:noFill/>
          <a:ln>
            <a:noFill/>
          </a:ln>
        </p:spPr>
        <p:txBody>
          <a:bodyPr wrap="square" rtlCol="0">
            <a:spAutoFit/>
          </a:bodyPr>
          <a:lstStyle/>
          <a:p>
            <a:pPr algn="r"/>
            <a:r>
              <a:rPr lang="en-US" sz="1600" b="1" dirty="0" smtClean="0">
                <a:solidFill>
                  <a:srgbClr val="C00000"/>
                </a:solidFill>
              </a:rPr>
              <a:t>NDSR Boston hosts selected</a:t>
            </a:r>
            <a:endParaRPr lang="en-US" sz="1600" b="1" dirty="0">
              <a:solidFill>
                <a:srgbClr val="C00000"/>
              </a:solidFill>
            </a:endParaRPr>
          </a:p>
        </p:txBody>
      </p:sp>
      <p:sp>
        <p:nvSpPr>
          <p:cNvPr id="50" name="TextBox 49"/>
          <p:cNvSpPr txBox="1"/>
          <p:nvPr/>
        </p:nvSpPr>
        <p:spPr>
          <a:xfrm>
            <a:off x="5486400" y="3886200"/>
            <a:ext cx="990600" cy="1077218"/>
          </a:xfrm>
          <a:prstGeom prst="rect">
            <a:avLst/>
          </a:prstGeom>
          <a:noFill/>
        </p:spPr>
        <p:txBody>
          <a:bodyPr wrap="square" rtlCol="0">
            <a:spAutoFit/>
          </a:bodyPr>
          <a:lstStyle/>
          <a:p>
            <a:r>
              <a:rPr lang="en-US" sz="1600" b="1" dirty="0" smtClean="0">
                <a:solidFill>
                  <a:srgbClr val="C00000"/>
                </a:solidFill>
              </a:rPr>
              <a:t>NDSR Boston residents selected</a:t>
            </a:r>
            <a:endParaRPr lang="en-US" sz="1600" b="1" dirty="0">
              <a:solidFill>
                <a:srgbClr val="C00000"/>
              </a:solidFill>
            </a:endParaRPr>
          </a:p>
        </p:txBody>
      </p:sp>
      <p:cxnSp>
        <p:nvCxnSpPr>
          <p:cNvPr id="51" name="Straight Arrow Connector 50"/>
          <p:cNvCxnSpPr/>
          <p:nvPr/>
        </p:nvCxnSpPr>
        <p:spPr>
          <a:xfrm flipV="1">
            <a:off x="56388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p:nvPr/>
        </p:nvCxnSpPr>
        <p:spPr>
          <a:xfrm flipV="1">
            <a:off x="53340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Rectangle 52"/>
          <p:cNvSpPr/>
          <p:nvPr/>
        </p:nvSpPr>
        <p:spPr>
          <a:xfrm>
            <a:off x="6248400" y="3276600"/>
            <a:ext cx="2286000" cy="15240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rgbClr val="C00000"/>
                </a:solidFill>
              </a:rPr>
              <a:t>NDSR Boston/NYC 1</a:t>
            </a:r>
            <a:r>
              <a:rPr lang="en-US" sz="1200" b="1" baseline="30000" dirty="0" smtClean="0">
                <a:solidFill>
                  <a:srgbClr val="C00000"/>
                </a:solidFill>
              </a:rPr>
              <a:t>st</a:t>
            </a:r>
            <a:r>
              <a:rPr lang="en-US" sz="1200" b="1" dirty="0" smtClean="0">
                <a:solidFill>
                  <a:srgbClr val="C00000"/>
                </a:solidFill>
              </a:rPr>
              <a:t> Round</a:t>
            </a:r>
            <a:endParaRPr lang="en-US" sz="12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model refinement</a:t>
            </a:r>
            <a:endParaRPr lang="en-US" dirty="0"/>
          </a:p>
        </p:txBody>
      </p:sp>
      <p:sp>
        <p:nvSpPr>
          <p:cNvPr id="3" name="Content Placeholder 2"/>
          <p:cNvSpPr>
            <a:spLocks noGrp="1"/>
          </p:cNvSpPr>
          <p:nvPr>
            <p:ph idx="1"/>
          </p:nvPr>
        </p:nvSpPr>
        <p:spPr>
          <a:xfrm>
            <a:off x="457200" y="1600201"/>
            <a:ext cx="8686800" cy="4525963"/>
          </a:xfrm>
        </p:spPr>
        <p:txBody>
          <a:bodyPr/>
          <a:lstStyle/>
          <a:p>
            <a:r>
              <a:rPr lang="en-US" dirty="0" smtClean="0"/>
              <a:t>Extended curriculum</a:t>
            </a:r>
          </a:p>
          <a:p>
            <a:r>
              <a:rPr lang="en-US" dirty="0" smtClean="0"/>
              <a:t>Formal development plans, residency requirements, progress tracking</a:t>
            </a:r>
          </a:p>
          <a:p>
            <a:r>
              <a:rPr lang="en-US" dirty="0" smtClean="0"/>
              <a:t>More host involvement</a:t>
            </a:r>
          </a:p>
          <a:p>
            <a:r>
              <a:rPr lang="en-US" dirty="0" smtClean="0"/>
              <a:t>Preservation-specific focus for resident projects</a:t>
            </a:r>
          </a:p>
          <a:p>
            <a:r>
              <a:rPr lang="en-US" dirty="0" smtClean="0"/>
              <a:t>Additional roles for instructors and community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cxnSp>
        <p:nvCxnSpPr>
          <p:cNvPr id="4" name="Straight Connector 3"/>
          <p:cNvCxnSpPr/>
          <p:nvPr/>
        </p:nvCxnSpPr>
        <p:spPr>
          <a:xfrm>
            <a:off x="304800" y="3288268"/>
            <a:ext cx="8382000" cy="0"/>
          </a:xfrm>
          <a:prstGeom prst="line">
            <a:avLst/>
          </a:prstGeom>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517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35997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6477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304800" y="3440668"/>
            <a:ext cx="83820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32287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0031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903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467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1159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6723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7851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415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4542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8979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9054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6798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670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234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926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3490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4618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0181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1309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5745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5820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3565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2437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8001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4693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20257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5595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2362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691292" y="3288268"/>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590800" y="3288268"/>
            <a:ext cx="2286000" cy="152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9" name="Rectangle 38"/>
          <p:cNvSpPr/>
          <p:nvPr/>
        </p:nvSpPr>
        <p:spPr>
          <a:xfrm>
            <a:off x="5638800" y="3288268"/>
            <a:ext cx="2286000" cy="152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40" name="TextBox 39"/>
          <p:cNvSpPr txBox="1"/>
          <p:nvPr/>
        </p:nvSpPr>
        <p:spPr>
          <a:xfrm>
            <a:off x="2514600" y="2416313"/>
            <a:ext cx="2819400" cy="707886"/>
          </a:xfrm>
          <a:prstGeom prst="rect">
            <a:avLst/>
          </a:prstGeom>
          <a:noFill/>
        </p:spPr>
        <p:txBody>
          <a:bodyPr wrap="square" rtlCol="0">
            <a:spAutoFit/>
          </a:bodyPr>
          <a:lstStyle/>
          <a:p>
            <a:r>
              <a:rPr lang="en-US" sz="2000" dirty="0" smtClean="0"/>
              <a:t> 5 residents in NY</a:t>
            </a:r>
          </a:p>
          <a:p>
            <a:r>
              <a:rPr lang="en-US" sz="2000" dirty="0" smtClean="0"/>
              <a:t> 5 residents in Boston</a:t>
            </a:r>
            <a:endParaRPr lang="en-US" sz="2000" dirty="0"/>
          </a:p>
        </p:txBody>
      </p:sp>
      <p:sp>
        <p:nvSpPr>
          <p:cNvPr id="41" name="TextBox 40"/>
          <p:cNvSpPr txBox="1"/>
          <p:nvPr/>
        </p:nvSpPr>
        <p:spPr>
          <a:xfrm>
            <a:off x="5562600" y="2416313"/>
            <a:ext cx="2743200" cy="707886"/>
          </a:xfrm>
          <a:prstGeom prst="rect">
            <a:avLst/>
          </a:prstGeom>
          <a:noFill/>
        </p:spPr>
        <p:txBody>
          <a:bodyPr wrap="square" rtlCol="0">
            <a:spAutoFit/>
          </a:bodyPr>
          <a:lstStyle/>
          <a:p>
            <a:r>
              <a:rPr lang="en-US" sz="2000" dirty="0" smtClean="0"/>
              <a:t> 5 residents in NY</a:t>
            </a:r>
          </a:p>
          <a:p>
            <a:r>
              <a:rPr lang="en-US" sz="2000" dirty="0" smtClean="0"/>
              <a:t> 5 residents in Boston</a:t>
            </a:r>
            <a:endParaRPr lang="en-US" sz="2000" dirty="0"/>
          </a:p>
        </p:txBody>
      </p:sp>
      <p:sp>
        <p:nvSpPr>
          <p:cNvPr id="42" name="TextBox 41"/>
          <p:cNvSpPr txBox="1"/>
          <p:nvPr/>
        </p:nvSpPr>
        <p:spPr>
          <a:xfrm>
            <a:off x="2057400" y="3928646"/>
            <a:ext cx="1066800" cy="338554"/>
          </a:xfrm>
          <a:prstGeom prst="rect">
            <a:avLst/>
          </a:prstGeom>
          <a:noFill/>
        </p:spPr>
        <p:txBody>
          <a:bodyPr wrap="square" rtlCol="0">
            <a:spAutoFit/>
          </a:bodyPr>
          <a:lstStyle/>
          <a:p>
            <a:r>
              <a:rPr lang="en-US" sz="1600" dirty="0" smtClean="0"/>
              <a:t>Sept. 2014</a:t>
            </a:r>
            <a:endParaRPr lang="en-US" sz="1600" dirty="0"/>
          </a:p>
        </p:txBody>
      </p:sp>
      <p:cxnSp>
        <p:nvCxnSpPr>
          <p:cNvPr id="43" name="Straight Arrow Connector 42"/>
          <p:cNvCxnSpPr>
            <a:stCxn id="42" idx="0"/>
          </p:cNvCxnSpPr>
          <p:nvPr/>
        </p:nvCxnSpPr>
        <p:spPr>
          <a:xfrm flipV="1">
            <a:off x="2590800" y="3429022"/>
            <a:ext cx="0" cy="499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7391400" y="4267200"/>
            <a:ext cx="1066800" cy="338554"/>
          </a:xfrm>
          <a:prstGeom prst="rect">
            <a:avLst/>
          </a:prstGeom>
          <a:noFill/>
        </p:spPr>
        <p:txBody>
          <a:bodyPr wrap="square" rtlCol="0">
            <a:spAutoFit/>
          </a:bodyPr>
          <a:lstStyle/>
          <a:p>
            <a:r>
              <a:rPr lang="en-US" sz="1600" dirty="0" smtClean="0"/>
              <a:t>June 2016</a:t>
            </a:r>
            <a:endParaRPr lang="en-US" sz="1600" dirty="0"/>
          </a:p>
        </p:txBody>
      </p:sp>
      <p:cxnSp>
        <p:nvCxnSpPr>
          <p:cNvPr id="45" name="Straight Arrow Connector 44"/>
          <p:cNvCxnSpPr>
            <a:stCxn id="44" idx="0"/>
          </p:cNvCxnSpPr>
          <p:nvPr/>
        </p:nvCxnSpPr>
        <p:spPr>
          <a:xfrm flipV="1">
            <a:off x="7924800" y="3429000"/>
            <a:ext cx="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5105400" y="4267200"/>
            <a:ext cx="1066800" cy="338554"/>
          </a:xfrm>
          <a:prstGeom prst="rect">
            <a:avLst/>
          </a:prstGeom>
          <a:noFill/>
        </p:spPr>
        <p:txBody>
          <a:bodyPr wrap="square" rtlCol="0">
            <a:spAutoFit/>
          </a:bodyPr>
          <a:lstStyle/>
          <a:p>
            <a:r>
              <a:rPr lang="en-US" sz="1600" dirty="0" smtClean="0"/>
              <a:t>Sept. 2015</a:t>
            </a:r>
            <a:endParaRPr lang="en-US" sz="1600" dirty="0"/>
          </a:p>
        </p:txBody>
      </p:sp>
      <p:cxnSp>
        <p:nvCxnSpPr>
          <p:cNvPr id="47" name="Straight Arrow Connector 46"/>
          <p:cNvCxnSpPr>
            <a:stCxn id="46" idx="0"/>
          </p:cNvCxnSpPr>
          <p:nvPr/>
        </p:nvCxnSpPr>
        <p:spPr>
          <a:xfrm flipV="1">
            <a:off x="5638800" y="3429000"/>
            <a:ext cx="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343400" y="3928646"/>
            <a:ext cx="1066800" cy="338554"/>
          </a:xfrm>
          <a:prstGeom prst="rect">
            <a:avLst/>
          </a:prstGeom>
          <a:noFill/>
        </p:spPr>
        <p:txBody>
          <a:bodyPr wrap="square" rtlCol="0">
            <a:spAutoFit/>
          </a:bodyPr>
          <a:lstStyle/>
          <a:p>
            <a:r>
              <a:rPr lang="en-US" sz="1600" dirty="0" smtClean="0"/>
              <a:t>June 2015</a:t>
            </a:r>
            <a:endParaRPr lang="en-US" sz="1600" dirty="0"/>
          </a:p>
        </p:txBody>
      </p:sp>
      <p:cxnSp>
        <p:nvCxnSpPr>
          <p:cNvPr id="49" name="Straight Arrow Connector 48"/>
          <p:cNvCxnSpPr>
            <a:stCxn id="48" idx="0"/>
          </p:cNvCxnSpPr>
          <p:nvPr/>
        </p:nvCxnSpPr>
        <p:spPr>
          <a:xfrm flipV="1">
            <a:off x="4876800" y="3462774"/>
            <a:ext cx="0" cy="4658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hosts </a:t>
            </a:r>
            <a:r>
              <a:rPr lang="en-US" sz="4800" dirty="0" smtClean="0"/>
              <a:t>2014-15 </a:t>
            </a:r>
            <a:endParaRPr lang="en-US" sz="4800" dirty="0"/>
          </a:p>
        </p:txBody>
      </p:sp>
      <p:pic>
        <p:nvPicPr>
          <p:cNvPr id="5" name="Picture 4" descr="boston_hosts.png"/>
          <p:cNvPicPr>
            <a:picLocks noChangeAspect="1"/>
          </p:cNvPicPr>
          <p:nvPr/>
        </p:nvPicPr>
        <p:blipFill>
          <a:blip r:embed="rId3" cstate="print"/>
          <a:stretch>
            <a:fillRect/>
          </a:stretch>
        </p:blipFill>
        <p:spPr>
          <a:xfrm>
            <a:off x="2159314" y="1575384"/>
            <a:ext cx="4825397" cy="4673016"/>
          </a:xfrm>
          <a:prstGeom prst="rect">
            <a:avLst/>
          </a:prstGeom>
        </p:spPr>
      </p:pic>
      <p:sp>
        <p:nvSpPr>
          <p:cNvPr id="6" name="TextBox 5"/>
          <p:cNvSpPr txBox="1"/>
          <p:nvPr/>
        </p:nvSpPr>
        <p:spPr>
          <a:xfrm>
            <a:off x="4114800" y="2057400"/>
            <a:ext cx="838200" cy="369332"/>
          </a:xfrm>
          <a:prstGeom prst="rect">
            <a:avLst/>
          </a:prstGeom>
          <a:noFill/>
        </p:spPr>
        <p:txBody>
          <a:bodyPr wrap="square" rtlCol="0">
            <a:spAutoFit/>
          </a:bodyPr>
          <a:lstStyle/>
          <a:p>
            <a:r>
              <a:rPr lang="en-US" dirty="0" smtClean="0">
                <a:solidFill>
                  <a:srgbClr val="EE2D00"/>
                </a:solidFill>
                <a:latin typeface="Britannic Bold" pitchFamily="34" charset="0"/>
              </a:rPr>
              <a:t>Tufts</a:t>
            </a:r>
            <a:endParaRPr lang="en-US" dirty="0">
              <a:solidFill>
                <a:srgbClr val="EE2D00"/>
              </a:solidFill>
              <a:latin typeface="Britannic Bold" pitchFamily="34" charset="0"/>
            </a:endParaRPr>
          </a:p>
        </p:txBody>
      </p:sp>
      <p:sp>
        <p:nvSpPr>
          <p:cNvPr id="7" name="TextBox 6"/>
          <p:cNvSpPr txBox="1"/>
          <p:nvPr/>
        </p:nvSpPr>
        <p:spPr>
          <a:xfrm>
            <a:off x="4648200" y="4126468"/>
            <a:ext cx="609600" cy="369332"/>
          </a:xfrm>
          <a:prstGeom prst="rect">
            <a:avLst/>
          </a:prstGeom>
          <a:noFill/>
        </p:spPr>
        <p:txBody>
          <a:bodyPr wrap="square" rtlCol="0">
            <a:spAutoFit/>
          </a:bodyPr>
          <a:lstStyle/>
          <a:p>
            <a:r>
              <a:rPr lang="en-US" dirty="0" smtClean="0">
                <a:solidFill>
                  <a:srgbClr val="EE2D00"/>
                </a:solidFill>
                <a:latin typeface="Britannic Bold" pitchFamily="34" charset="0"/>
              </a:rPr>
              <a:t>MIT</a:t>
            </a:r>
            <a:endParaRPr lang="en-US" dirty="0">
              <a:solidFill>
                <a:srgbClr val="EE2D00"/>
              </a:solidFill>
              <a:latin typeface="Britannic Bold" pitchFamily="34" charset="0"/>
            </a:endParaRPr>
          </a:p>
        </p:txBody>
      </p:sp>
      <p:sp>
        <p:nvSpPr>
          <p:cNvPr id="8" name="TextBox 7"/>
          <p:cNvSpPr txBox="1"/>
          <p:nvPr/>
        </p:nvSpPr>
        <p:spPr>
          <a:xfrm>
            <a:off x="3429000" y="3288268"/>
            <a:ext cx="1143000" cy="369332"/>
          </a:xfrm>
          <a:prstGeom prst="rect">
            <a:avLst/>
          </a:prstGeom>
          <a:noFill/>
        </p:spPr>
        <p:txBody>
          <a:bodyPr wrap="square" rtlCol="0">
            <a:spAutoFit/>
          </a:bodyPr>
          <a:lstStyle/>
          <a:p>
            <a:r>
              <a:rPr lang="en-US" dirty="0" smtClean="0">
                <a:solidFill>
                  <a:srgbClr val="EE2D00"/>
                </a:solidFill>
                <a:latin typeface="Britannic Bold" pitchFamily="34" charset="0"/>
              </a:rPr>
              <a:t>Harvard</a:t>
            </a:r>
            <a:endParaRPr lang="en-US" dirty="0">
              <a:solidFill>
                <a:srgbClr val="EE2D00"/>
              </a:solidFill>
              <a:latin typeface="Britannic Bold" pitchFamily="34" charset="0"/>
            </a:endParaRPr>
          </a:p>
        </p:txBody>
      </p:sp>
      <p:sp>
        <p:nvSpPr>
          <p:cNvPr id="9" name="TextBox 8"/>
          <p:cNvSpPr txBox="1"/>
          <p:nvPr/>
        </p:nvSpPr>
        <p:spPr>
          <a:xfrm>
            <a:off x="2590800" y="4724400"/>
            <a:ext cx="1143000" cy="369332"/>
          </a:xfrm>
          <a:prstGeom prst="rect">
            <a:avLst/>
          </a:prstGeom>
          <a:noFill/>
        </p:spPr>
        <p:txBody>
          <a:bodyPr wrap="square" rtlCol="0">
            <a:spAutoFit/>
          </a:bodyPr>
          <a:lstStyle/>
          <a:p>
            <a:r>
              <a:rPr lang="en-US" dirty="0" smtClean="0">
                <a:solidFill>
                  <a:srgbClr val="EE2D00"/>
                </a:solidFill>
                <a:latin typeface="Britannic Bold" pitchFamily="34" charset="0"/>
              </a:rPr>
              <a:t>WGBH</a:t>
            </a:r>
            <a:endParaRPr lang="en-US" dirty="0">
              <a:solidFill>
                <a:srgbClr val="EE2D00"/>
              </a:solidFill>
              <a:latin typeface="Britannic Bold" pitchFamily="34" charset="0"/>
            </a:endParaRPr>
          </a:p>
        </p:txBody>
      </p:sp>
      <p:sp>
        <p:nvSpPr>
          <p:cNvPr id="10" name="TextBox 9"/>
          <p:cNvSpPr txBox="1"/>
          <p:nvPr/>
        </p:nvSpPr>
        <p:spPr>
          <a:xfrm>
            <a:off x="5181600" y="5562600"/>
            <a:ext cx="1676400" cy="369332"/>
          </a:xfrm>
          <a:prstGeom prst="rect">
            <a:avLst/>
          </a:prstGeom>
          <a:noFill/>
        </p:spPr>
        <p:txBody>
          <a:bodyPr wrap="square" rtlCol="0">
            <a:spAutoFit/>
          </a:bodyPr>
          <a:lstStyle/>
          <a:p>
            <a:r>
              <a:rPr lang="en-US" dirty="0" smtClean="0">
                <a:solidFill>
                  <a:srgbClr val="EE2D00"/>
                </a:solidFill>
                <a:latin typeface="Britannic Bold" pitchFamily="34" charset="0"/>
              </a:rPr>
              <a:t>Northeastern</a:t>
            </a:r>
            <a:endParaRPr lang="en-US" dirty="0">
              <a:solidFill>
                <a:srgbClr val="EE2D00"/>
              </a:solidFill>
              <a:latin typeface="Britannic Bol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pplicants_state_2014.png"/>
          <p:cNvPicPr>
            <a:picLocks noChangeAspect="1"/>
          </p:cNvPicPr>
          <p:nvPr/>
        </p:nvPicPr>
        <p:blipFill>
          <a:blip r:embed="rId2" cstate="print"/>
          <a:stretch>
            <a:fillRect/>
          </a:stretch>
        </p:blipFill>
        <p:spPr>
          <a:xfrm>
            <a:off x="145842" y="1065539"/>
            <a:ext cx="8998173" cy="5563871"/>
          </a:xfrm>
          <a:prstGeom prst="rect">
            <a:avLst/>
          </a:prstGeom>
        </p:spPr>
      </p:pic>
      <p:sp>
        <p:nvSpPr>
          <p:cNvPr id="2" name="Title 1"/>
          <p:cNvSpPr>
            <a:spLocks noGrp="1"/>
          </p:cNvSpPr>
          <p:nvPr>
            <p:ph type="title"/>
          </p:nvPr>
        </p:nvSpPr>
        <p:spPr/>
        <p:txBody>
          <a:bodyPr/>
          <a:lstStyle/>
          <a:p>
            <a:r>
              <a:rPr lang="en-US" dirty="0" smtClean="0"/>
              <a:t>Resident applicants - state</a:t>
            </a:r>
            <a:endParaRPr lang="en-US" dirty="0"/>
          </a:p>
        </p:txBody>
      </p:sp>
      <p:sp>
        <p:nvSpPr>
          <p:cNvPr id="6" name="TextBox 5"/>
          <p:cNvSpPr txBox="1"/>
          <p:nvPr/>
        </p:nvSpPr>
        <p:spPr>
          <a:xfrm>
            <a:off x="8153400" y="2895610"/>
            <a:ext cx="762000" cy="307777"/>
          </a:xfrm>
          <a:prstGeom prst="rect">
            <a:avLst/>
          </a:prstGeom>
          <a:noFill/>
        </p:spPr>
        <p:txBody>
          <a:bodyPr wrap="square" rtlCol="0">
            <a:spAutoFit/>
          </a:bodyPr>
          <a:lstStyle/>
          <a:p>
            <a:r>
              <a:rPr lang="en-US" sz="1400" dirty="0" smtClean="0"/>
              <a:t>MA (8)</a:t>
            </a:r>
            <a:endParaRPr lang="en-US" sz="1400" dirty="0"/>
          </a:p>
        </p:txBody>
      </p:sp>
      <p:sp>
        <p:nvSpPr>
          <p:cNvPr id="7" name="TextBox 6"/>
          <p:cNvSpPr txBox="1"/>
          <p:nvPr/>
        </p:nvSpPr>
        <p:spPr>
          <a:xfrm>
            <a:off x="7010400" y="2133610"/>
            <a:ext cx="762000" cy="307777"/>
          </a:xfrm>
          <a:prstGeom prst="rect">
            <a:avLst/>
          </a:prstGeom>
          <a:noFill/>
        </p:spPr>
        <p:txBody>
          <a:bodyPr wrap="square" rtlCol="0">
            <a:spAutoFit/>
          </a:bodyPr>
          <a:lstStyle/>
          <a:p>
            <a:r>
              <a:rPr lang="en-US" sz="1400" dirty="0" smtClean="0"/>
              <a:t>NY (3)</a:t>
            </a:r>
            <a:endParaRPr lang="en-US" sz="1400" dirty="0"/>
          </a:p>
        </p:txBody>
      </p:sp>
      <p:sp>
        <p:nvSpPr>
          <p:cNvPr id="8" name="TextBox 7"/>
          <p:cNvSpPr txBox="1"/>
          <p:nvPr/>
        </p:nvSpPr>
        <p:spPr>
          <a:xfrm>
            <a:off x="6324600" y="2438410"/>
            <a:ext cx="762000" cy="307777"/>
          </a:xfrm>
          <a:prstGeom prst="rect">
            <a:avLst/>
          </a:prstGeom>
          <a:noFill/>
        </p:spPr>
        <p:txBody>
          <a:bodyPr wrap="square" rtlCol="0">
            <a:spAutoFit/>
          </a:bodyPr>
          <a:lstStyle/>
          <a:p>
            <a:r>
              <a:rPr lang="en-US" sz="1400" dirty="0" smtClean="0"/>
              <a:t>PA (3)</a:t>
            </a:r>
            <a:endParaRPr lang="en-US" sz="1400" dirty="0"/>
          </a:p>
        </p:txBody>
      </p:sp>
      <p:sp>
        <p:nvSpPr>
          <p:cNvPr id="9" name="TextBox 8"/>
          <p:cNvSpPr txBox="1"/>
          <p:nvPr/>
        </p:nvSpPr>
        <p:spPr>
          <a:xfrm>
            <a:off x="5486400" y="3200410"/>
            <a:ext cx="762000" cy="307777"/>
          </a:xfrm>
          <a:prstGeom prst="rect">
            <a:avLst/>
          </a:prstGeom>
          <a:noFill/>
        </p:spPr>
        <p:txBody>
          <a:bodyPr wrap="square" rtlCol="0">
            <a:spAutoFit/>
          </a:bodyPr>
          <a:lstStyle/>
          <a:p>
            <a:r>
              <a:rPr lang="en-US" sz="1400" dirty="0" smtClean="0"/>
              <a:t>IN (2)</a:t>
            </a:r>
            <a:endParaRPr lang="en-US" sz="1400" dirty="0"/>
          </a:p>
        </p:txBody>
      </p:sp>
      <p:sp>
        <p:nvSpPr>
          <p:cNvPr id="10" name="TextBox 9"/>
          <p:cNvSpPr txBox="1"/>
          <p:nvPr/>
        </p:nvSpPr>
        <p:spPr>
          <a:xfrm>
            <a:off x="7543800" y="3429010"/>
            <a:ext cx="762000" cy="307777"/>
          </a:xfrm>
          <a:prstGeom prst="rect">
            <a:avLst/>
          </a:prstGeom>
          <a:noFill/>
        </p:spPr>
        <p:txBody>
          <a:bodyPr wrap="square" rtlCol="0">
            <a:spAutoFit/>
          </a:bodyPr>
          <a:lstStyle/>
          <a:p>
            <a:r>
              <a:rPr lang="en-US" sz="1400" dirty="0" smtClean="0"/>
              <a:t>NJ (2)</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applicants - school</a:t>
            </a:r>
            <a:endParaRPr lang="en-US" dirty="0"/>
          </a:p>
        </p:txBody>
      </p:sp>
      <p:graphicFrame>
        <p:nvGraphicFramePr>
          <p:cNvPr id="4" name="Chart 3"/>
          <p:cNvGraphicFramePr/>
          <p:nvPr/>
        </p:nvGraphicFramePr>
        <p:xfrm>
          <a:off x="762000" y="1447800"/>
          <a:ext cx="75438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Boston applicants - degrees</a:t>
            </a:r>
            <a:endParaRPr lang="en-US" dirty="0"/>
          </a:p>
        </p:txBody>
      </p:sp>
      <p:graphicFrame>
        <p:nvGraphicFramePr>
          <p:cNvPr id="6" name="Chart 5"/>
          <p:cNvGraphicFramePr/>
          <p:nvPr/>
        </p:nvGraphicFramePr>
        <p:xfrm>
          <a:off x="838200" y="1371600"/>
          <a:ext cx="6934200"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Boston Residents </a:t>
            </a:r>
            <a:r>
              <a:rPr lang="en-US" sz="4800" dirty="0" smtClean="0"/>
              <a:t>2014-15</a:t>
            </a:r>
            <a:endParaRPr lang="en-US" sz="4800" dirty="0"/>
          </a:p>
        </p:txBody>
      </p:sp>
      <p:sp>
        <p:nvSpPr>
          <p:cNvPr id="11" name="TextBox 10"/>
          <p:cNvSpPr txBox="1"/>
          <p:nvPr/>
        </p:nvSpPr>
        <p:spPr>
          <a:xfrm>
            <a:off x="590550" y="3606235"/>
            <a:ext cx="1905000" cy="830997"/>
          </a:xfrm>
          <a:prstGeom prst="rect">
            <a:avLst/>
          </a:prstGeom>
          <a:noFill/>
        </p:spPr>
        <p:txBody>
          <a:bodyPr wrap="square" rtlCol="0">
            <a:spAutoFit/>
          </a:bodyPr>
          <a:lstStyle/>
          <a:p>
            <a:pPr algn="ctr"/>
            <a:r>
              <a:rPr lang="en-US" sz="1600" dirty="0" smtClean="0"/>
              <a:t>Jen LaBarbera</a:t>
            </a:r>
            <a:br>
              <a:rPr lang="en-US" sz="1600" dirty="0" smtClean="0"/>
            </a:br>
            <a:r>
              <a:rPr lang="en-US" sz="1600" dirty="0" smtClean="0"/>
              <a:t>Host: Northeastern</a:t>
            </a:r>
          </a:p>
          <a:p>
            <a:pPr algn="ctr"/>
            <a:r>
              <a:rPr lang="en-US" sz="1600" dirty="0" smtClean="0"/>
              <a:t>MLIS</a:t>
            </a:r>
            <a:endParaRPr lang="en-US" sz="1600" dirty="0"/>
          </a:p>
        </p:txBody>
      </p:sp>
      <p:grpSp>
        <p:nvGrpSpPr>
          <p:cNvPr id="28" name="Group 27"/>
          <p:cNvGrpSpPr/>
          <p:nvPr/>
        </p:nvGrpSpPr>
        <p:grpSpPr>
          <a:xfrm>
            <a:off x="2209800" y="4419611"/>
            <a:ext cx="3429000" cy="1897799"/>
            <a:chOff x="2209800" y="4419600"/>
            <a:chExt cx="3429000" cy="1897796"/>
          </a:xfrm>
        </p:grpSpPr>
        <p:pic>
          <p:nvPicPr>
            <p:cNvPr id="2054" name="Picture 6" descr="Tricia Patterson "/>
            <p:cNvPicPr>
              <a:picLocks noChangeAspect="1" noChangeArrowheads="1"/>
            </p:cNvPicPr>
            <p:nvPr/>
          </p:nvPicPr>
          <p:blipFill>
            <a:blip r:embed="rId2" cstate="print"/>
            <a:srcRect/>
            <a:stretch>
              <a:fillRect/>
            </a:stretch>
          </p:blipFill>
          <p:spPr bwMode="auto">
            <a:xfrm>
              <a:off x="2665857" y="4419600"/>
              <a:ext cx="954785" cy="1066799"/>
            </a:xfrm>
            <a:prstGeom prst="rect">
              <a:avLst/>
            </a:prstGeom>
            <a:noFill/>
          </p:spPr>
        </p:pic>
        <p:pic>
          <p:nvPicPr>
            <p:cNvPr id="2058" name="Picture 10" descr="Samantha (Sam) DeWitt"/>
            <p:cNvPicPr>
              <a:picLocks noChangeAspect="1" noChangeArrowheads="1"/>
            </p:cNvPicPr>
            <p:nvPr/>
          </p:nvPicPr>
          <p:blipFill>
            <a:blip r:embed="rId3" cstate="print"/>
            <a:srcRect/>
            <a:stretch>
              <a:fillRect/>
            </a:stretch>
          </p:blipFill>
          <p:spPr bwMode="auto">
            <a:xfrm>
              <a:off x="3962400" y="4419600"/>
              <a:ext cx="1422400" cy="1066800"/>
            </a:xfrm>
            <a:prstGeom prst="rect">
              <a:avLst/>
            </a:prstGeom>
            <a:noFill/>
          </p:spPr>
        </p:pic>
        <p:sp>
          <p:nvSpPr>
            <p:cNvPr id="10" name="TextBox 9"/>
            <p:cNvSpPr txBox="1"/>
            <p:nvPr/>
          </p:nvSpPr>
          <p:spPr>
            <a:xfrm>
              <a:off x="3733800" y="5486400"/>
              <a:ext cx="1905000" cy="830996"/>
            </a:xfrm>
            <a:prstGeom prst="rect">
              <a:avLst/>
            </a:prstGeom>
            <a:noFill/>
          </p:spPr>
          <p:txBody>
            <a:bodyPr wrap="square" rtlCol="0">
              <a:spAutoFit/>
            </a:bodyPr>
            <a:lstStyle/>
            <a:p>
              <a:pPr algn="ctr"/>
              <a:r>
                <a:rPr lang="en-US" sz="1600" dirty="0" smtClean="0"/>
                <a:t>Samantha DeWitt</a:t>
              </a:r>
              <a:br>
                <a:rPr lang="en-US" sz="1600" dirty="0" smtClean="0"/>
              </a:br>
              <a:r>
                <a:rPr lang="en-US" sz="1600" dirty="0" smtClean="0"/>
                <a:t>Host: Tufts</a:t>
              </a:r>
            </a:p>
            <a:p>
              <a:pPr algn="ctr"/>
              <a:r>
                <a:rPr lang="en-US" sz="1600" dirty="0" smtClean="0"/>
                <a:t>MS LIS</a:t>
              </a:r>
              <a:endParaRPr lang="en-US" sz="1600" dirty="0"/>
            </a:p>
          </p:txBody>
        </p:sp>
        <p:sp>
          <p:nvSpPr>
            <p:cNvPr id="13" name="TextBox 12"/>
            <p:cNvSpPr txBox="1"/>
            <p:nvPr/>
          </p:nvSpPr>
          <p:spPr>
            <a:xfrm>
              <a:off x="2209800" y="5486398"/>
              <a:ext cx="1905000" cy="830996"/>
            </a:xfrm>
            <a:prstGeom prst="rect">
              <a:avLst/>
            </a:prstGeom>
            <a:noFill/>
          </p:spPr>
          <p:txBody>
            <a:bodyPr wrap="square" rtlCol="0">
              <a:spAutoFit/>
            </a:bodyPr>
            <a:lstStyle/>
            <a:p>
              <a:pPr algn="ctr"/>
              <a:r>
                <a:rPr lang="en-US" sz="1600" dirty="0" smtClean="0"/>
                <a:t>Tricia Patterson</a:t>
              </a:r>
              <a:br>
                <a:rPr lang="en-US" sz="1600" dirty="0" smtClean="0"/>
              </a:br>
              <a:r>
                <a:rPr lang="en-US" sz="1600" dirty="0" smtClean="0"/>
                <a:t>Host: MIT</a:t>
              </a:r>
            </a:p>
            <a:p>
              <a:pPr algn="ctr"/>
              <a:r>
                <a:rPr lang="en-US" sz="1600" dirty="0" smtClean="0"/>
                <a:t>MS LIS</a:t>
              </a:r>
              <a:endParaRPr lang="en-US" sz="1600" dirty="0"/>
            </a:p>
          </p:txBody>
        </p:sp>
      </p:grpSp>
      <p:grpSp>
        <p:nvGrpSpPr>
          <p:cNvPr id="29" name="Group 28"/>
          <p:cNvGrpSpPr/>
          <p:nvPr/>
        </p:nvGrpSpPr>
        <p:grpSpPr>
          <a:xfrm>
            <a:off x="5562616" y="2429782"/>
            <a:ext cx="3314129" cy="1913618"/>
            <a:chOff x="5562600" y="2429781"/>
            <a:chExt cx="3314129" cy="1913619"/>
          </a:xfrm>
        </p:grpSpPr>
        <p:pic>
          <p:nvPicPr>
            <p:cNvPr id="2052" name="Picture 4" descr="Joey Heinen"/>
            <p:cNvPicPr>
              <a:picLocks noChangeAspect="1" noChangeArrowheads="1"/>
            </p:cNvPicPr>
            <p:nvPr/>
          </p:nvPicPr>
          <p:blipFill>
            <a:blip r:embed="rId4" cstate="print"/>
            <a:srcRect/>
            <a:stretch>
              <a:fillRect/>
            </a:stretch>
          </p:blipFill>
          <p:spPr bwMode="auto">
            <a:xfrm>
              <a:off x="6019229" y="2429781"/>
              <a:ext cx="990599" cy="1082622"/>
            </a:xfrm>
            <a:prstGeom prst="rect">
              <a:avLst/>
            </a:prstGeom>
            <a:noFill/>
          </p:spPr>
        </p:pic>
        <p:pic>
          <p:nvPicPr>
            <p:cNvPr id="2056" name="Picture 8" descr="Rebecca Fraimow"/>
            <p:cNvPicPr>
              <a:picLocks noChangeAspect="1" noChangeArrowheads="1"/>
            </p:cNvPicPr>
            <p:nvPr/>
          </p:nvPicPr>
          <p:blipFill>
            <a:blip r:embed="rId5" cstate="print"/>
            <a:srcRect/>
            <a:stretch>
              <a:fillRect/>
            </a:stretch>
          </p:blipFill>
          <p:spPr bwMode="auto">
            <a:xfrm>
              <a:off x="7391400" y="2445603"/>
              <a:ext cx="800100" cy="1066800"/>
            </a:xfrm>
            <a:prstGeom prst="rect">
              <a:avLst/>
            </a:prstGeom>
            <a:noFill/>
          </p:spPr>
        </p:pic>
        <p:sp>
          <p:nvSpPr>
            <p:cNvPr id="12" name="TextBox 11"/>
            <p:cNvSpPr txBox="1"/>
            <p:nvPr/>
          </p:nvSpPr>
          <p:spPr>
            <a:xfrm>
              <a:off x="5562600" y="3512403"/>
              <a:ext cx="1905000" cy="830997"/>
            </a:xfrm>
            <a:prstGeom prst="rect">
              <a:avLst/>
            </a:prstGeom>
            <a:noFill/>
          </p:spPr>
          <p:txBody>
            <a:bodyPr wrap="square" rtlCol="0">
              <a:spAutoFit/>
            </a:bodyPr>
            <a:lstStyle/>
            <a:p>
              <a:pPr algn="ctr"/>
              <a:r>
                <a:rPr lang="en-US" sz="1600" dirty="0" smtClean="0"/>
                <a:t>Joey Heinen</a:t>
              </a:r>
              <a:br>
                <a:rPr lang="en-US" sz="1600" dirty="0" smtClean="0"/>
              </a:br>
              <a:r>
                <a:rPr lang="en-US" sz="1600" dirty="0" smtClean="0"/>
                <a:t>Host: Harvard</a:t>
              </a:r>
            </a:p>
            <a:p>
              <a:pPr algn="ctr"/>
              <a:r>
                <a:rPr lang="en-US" sz="1600" dirty="0" smtClean="0"/>
                <a:t>MA MIAP</a:t>
              </a:r>
              <a:endParaRPr lang="en-US" sz="1600" dirty="0"/>
            </a:p>
          </p:txBody>
        </p:sp>
        <p:sp>
          <p:nvSpPr>
            <p:cNvPr id="14" name="TextBox 13"/>
            <p:cNvSpPr txBox="1"/>
            <p:nvPr/>
          </p:nvSpPr>
          <p:spPr>
            <a:xfrm>
              <a:off x="6971729" y="3512403"/>
              <a:ext cx="1905000" cy="830997"/>
            </a:xfrm>
            <a:prstGeom prst="rect">
              <a:avLst/>
            </a:prstGeom>
            <a:noFill/>
          </p:spPr>
          <p:txBody>
            <a:bodyPr wrap="square" rtlCol="0">
              <a:spAutoFit/>
            </a:bodyPr>
            <a:lstStyle/>
            <a:p>
              <a:pPr algn="ctr"/>
              <a:r>
                <a:rPr lang="en-US" sz="1600" dirty="0" smtClean="0"/>
                <a:t>Rebecca Fraimow</a:t>
              </a:r>
              <a:br>
                <a:rPr lang="en-US" sz="1600" dirty="0" smtClean="0"/>
              </a:br>
              <a:r>
                <a:rPr lang="en-US" sz="1600" dirty="0" smtClean="0"/>
                <a:t>Host: WGBH</a:t>
              </a:r>
            </a:p>
            <a:p>
              <a:pPr algn="ctr"/>
              <a:r>
                <a:rPr lang="en-US" sz="1600" dirty="0" smtClean="0"/>
                <a:t>MA MIAP</a:t>
              </a:r>
              <a:endParaRPr lang="en-US" sz="1600" dirty="0"/>
            </a:p>
          </p:txBody>
        </p:sp>
      </p:grpSp>
      <p:pic>
        <p:nvPicPr>
          <p:cNvPr id="18" name="Picture 2" descr="Jen LaBarbera"/>
          <p:cNvPicPr>
            <a:picLocks noChangeAspect="1" noChangeArrowheads="1"/>
          </p:cNvPicPr>
          <p:nvPr/>
        </p:nvPicPr>
        <p:blipFill>
          <a:blip r:embed="rId6" cstate="print"/>
          <a:srcRect/>
          <a:stretch>
            <a:fillRect/>
          </a:stretch>
        </p:blipFill>
        <p:spPr bwMode="auto">
          <a:xfrm>
            <a:off x="1009650" y="2514600"/>
            <a:ext cx="1066800" cy="1066800"/>
          </a:xfrm>
          <a:prstGeom prst="rect">
            <a:avLst/>
          </a:prstGeom>
          <a:noFill/>
        </p:spPr>
      </p:pic>
      <p:pic>
        <p:nvPicPr>
          <p:cNvPr id="1026" name="Picture 2" descr="http://upload.wikimedia.org/wikipedia/en/8/83/University_of_Denver_Logo.png"/>
          <p:cNvPicPr>
            <a:picLocks noChangeAspect="1" noChangeArrowheads="1"/>
          </p:cNvPicPr>
          <p:nvPr/>
        </p:nvPicPr>
        <p:blipFill>
          <a:blip r:embed="rId7" cstate="print"/>
          <a:srcRect/>
          <a:stretch>
            <a:fillRect/>
          </a:stretch>
        </p:blipFill>
        <p:spPr bwMode="auto">
          <a:xfrm>
            <a:off x="361950" y="1752610"/>
            <a:ext cx="2362200" cy="711791"/>
          </a:xfrm>
          <a:prstGeom prst="rect">
            <a:avLst/>
          </a:prstGeom>
          <a:noFill/>
        </p:spPr>
      </p:pic>
      <p:pic>
        <p:nvPicPr>
          <p:cNvPr id="1030" name="Picture 6" descr="Simmons College"/>
          <p:cNvPicPr>
            <a:picLocks noChangeAspect="1" noChangeArrowheads="1"/>
          </p:cNvPicPr>
          <p:nvPr/>
        </p:nvPicPr>
        <p:blipFill>
          <a:blip r:embed="rId8" cstate="print"/>
          <a:srcRect/>
          <a:stretch>
            <a:fillRect/>
          </a:stretch>
        </p:blipFill>
        <p:spPr bwMode="auto">
          <a:xfrm>
            <a:off x="3162300" y="2667010"/>
            <a:ext cx="1524000" cy="1524001"/>
          </a:xfrm>
          <a:prstGeom prst="rect">
            <a:avLst/>
          </a:prstGeom>
          <a:noFill/>
        </p:spPr>
      </p:pic>
      <p:pic>
        <p:nvPicPr>
          <p:cNvPr id="1036" name="Picture 12" descr="NYU logo.svg"/>
          <p:cNvPicPr>
            <a:picLocks noChangeAspect="1" noChangeArrowheads="1"/>
          </p:cNvPicPr>
          <p:nvPr/>
        </p:nvPicPr>
        <p:blipFill>
          <a:blip r:embed="rId9" cstate="print"/>
          <a:srcRect/>
          <a:stretch>
            <a:fillRect/>
          </a:stretch>
        </p:blipFill>
        <p:spPr bwMode="auto">
          <a:xfrm>
            <a:off x="6029039" y="1752611"/>
            <a:ext cx="2381250" cy="4095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NDSR Curriculum</a:t>
            </a:r>
            <a:endParaRPr lang="en-US" dirty="0"/>
          </a:p>
        </p:txBody>
      </p:sp>
      <p:sp>
        <p:nvSpPr>
          <p:cNvPr id="3" name="Text Placeholder 2"/>
          <p:cNvSpPr>
            <a:spLocks noGrp="1"/>
          </p:cNvSpPr>
          <p:nvPr>
            <p:ph type="body" idx="1"/>
          </p:nvPr>
        </p:nvSpPr>
        <p:spPr/>
        <p:txBody>
          <a:bodyPr/>
          <a:lstStyle/>
          <a:p>
            <a:r>
              <a:rPr lang="en-US" dirty="0" smtClean="0"/>
              <a:t>Nancy McGovern, MIT Libraries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r>
              <a:rPr lang="en-US" sz="4400" dirty="0" smtClean="0"/>
              <a:t>&amp;</a:t>
            </a:r>
            <a:r>
              <a:rPr lang="en-US" dirty="0" smtClean="0"/>
              <a:t> Updates</a:t>
            </a:r>
            <a:endParaRPr lang="en-US" dirty="0"/>
          </a:p>
        </p:txBody>
      </p:sp>
      <p:sp>
        <p:nvSpPr>
          <p:cNvPr id="3" name="Text Placeholder 2"/>
          <p:cNvSpPr>
            <a:spLocks noGrp="1"/>
          </p:cNvSpPr>
          <p:nvPr>
            <p:ph type="body" idx="1"/>
          </p:nvPr>
        </p:nvSpPr>
        <p:spPr/>
        <p:txBody>
          <a:bodyPr/>
          <a:lstStyle/>
          <a:p>
            <a:r>
              <a:rPr lang="en-US" dirty="0" smtClean="0"/>
              <a:t>Andrea Goethals, Harvard Library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p:txBody>
          <a:bodyPr/>
          <a:lstStyle/>
          <a:p>
            <a:r>
              <a:rPr lang="en-US" dirty="0" smtClean="0"/>
              <a:t>Immersive week to provide a landscape view of digital stewardship</a:t>
            </a:r>
          </a:p>
          <a:p>
            <a:r>
              <a:rPr lang="en-US" dirty="0" smtClean="0"/>
              <a:t>Scheduled events that build on pre-existing community events whenever possible</a:t>
            </a:r>
          </a:p>
          <a:p>
            <a:r>
              <a:rPr lang="en-US" dirty="0" smtClean="0"/>
              <a:t>Group activities that extend experiences and build community</a:t>
            </a:r>
          </a:p>
          <a:p>
            <a:r>
              <a:rPr lang="en-US" dirty="0" smtClean="0"/>
              <a:t>Individual residency requirements tailored to projects, skills, and interests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Immersion week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Launched the residencies</a:t>
            </a:r>
          </a:p>
          <a:p>
            <a:r>
              <a:rPr lang="en-US" dirty="0" smtClean="0"/>
              <a:t>Morning instruction</a:t>
            </a:r>
          </a:p>
          <a:p>
            <a:pPr lvl="1"/>
            <a:r>
              <a:rPr lang="en-US" dirty="0" smtClean="0"/>
              <a:t>DPOE*: Identify, Select, Store, Protect, Manage, Provide</a:t>
            </a:r>
          </a:p>
          <a:p>
            <a:pPr lvl="1"/>
            <a:r>
              <a:rPr lang="en-US" dirty="0" smtClean="0"/>
              <a:t>Interactive with examples pertaining to projects</a:t>
            </a:r>
          </a:p>
          <a:p>
            <a:r>
              <a:rPr lang="en-US" dirty="0" smtClean="0"/>
              <a:t>Afternoon demonstration and hands-on</a:t>
            </a:r>
          </a:p>
          <a:p>
            <a:pPr lvl="1"/>
            <a:r>
              <a:rPr lang="en-US" dirty="0" smtClean="0"/>
              <a:t>Demo relevant tools for projects</a:t>
            </a:r>
          </a:p>
          <a:p>
            <a:pPr lvl="1"/>
            <a:r>
              <a:rPr lang="en-US" dirty="0" smtClean="0"/>
              <a:t>Review workflow scenarios and practical examples</a:t>
            </a:r>
          </a:p>
          <a:p>
            <a:r>
              <a:rPr lang="en-US" dirty="0" smtClean="0"/>
              <a:t>Discussion and review</a:t>
            </a:r>
          </a:p>
          <a:p>
            <a:r>
              <a:rPr lang="en-US" dirty="0" smtClean="0"/>
              <a:t>Participation by hosts, instructors</a:t>
            </a:r>
          </a:p>
          <a:p>
            <a:pPr lvl="1"/>
            <a:endParaRPr lang="en-US" dirty="0"/>
          </a:p>
        </p:txBody>
      </p:sp>
      <p:sp>
        <p:nvSpPr>
          <p:cNvPr id="4" name="TextBox 3"/>
          <p:cNvSpPr txBox="1"/>
          <p:nvPr/>
        </p:nvSpPr>
        <p:spPr>
          <a:xfrm>
            <a:off x="838200" y="6172200"/>
            <a:ext cx="5943600" cy="369332"/>
          </a:xfrm>
          <a:prstGeom prst="rect">
            <a:avLst/>
          </a:prstGeom>
          <a:noFill/>
        </p:spPr>
        <p:txBody>
          <a:bodyPr wrap="square" rtlCol="0">
            <a:spAutoFit/>
          </a:bodyPr>
          <a:lstStyle/>
          <a:p>
            <a:r>
              <a:rPr lang="en-US" dirty="0" smtClean="0"/>
              <a:t>*DPOE = Digital Preservation Outreach and Education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Resident development plans</a:t>
            </a:r>
            <a:endParaRPr lang="en-US" dirty="0"/>
          </a:p>
        </p:txBody>
      </p:sp>
      <p:sp>
        <p:nvSpPr>
          <p:cNvPr id="3" name="Content Placeholder 2"/>
          <p:cNvSpPr>
            <a:spLocks noGrp="1"/>
          </p:cNvSpPr>
          <p:nvPr>
            <p:ph idx="1"/>
          </p:nvPr>
        </p:nvSpPr>
        <p:spPr/>
        <p:txBody>
          <a:bodyPr/>
          <a:lstStyle/>
          <a:p>
            <a:r>
              <a:rPr lang="en-US" dirty="0" smtClean="0"/>
              <a:t>Developed by the resident in consultancy with their mentor</a:t>
            </a:r>
          </a:p>
          <a:p>
            <a:r>
              <a:rPr lang="en-US" dirty="0" smtClean="0"/>
              <a:t>Documents:</a:t>
            </a:r>
          </a:p>
          <a:p>
            <a:pPr lvl="1"/>
            <a:r>
              <a:rPr lang="en-US" b="1" dirty="0" smtClean="0"/>
              <a:t>Project-specific</a:t>
            </a:r>
            <a:r>
              <a:rPr lang="en-US" dirty="0" smtClean="0"/>
              <a:t> topics, skills &amp; tools to learn so that the project goals can be achieved</a:t>
            </a:r>
          </a:p>
          <a:p>
            <a:pPr lvl="1"/>
            <a:r>
              <a:rPr lang="en-US" b="1" dirty="0" smtClean="0"/>
              <a:t>Professional development</a:t>
            </a:r>
            <a:r>
              <a:rPr lang="en-US" dirty="0" smtClean="0"/>
              <a:t> goals – topics &amp; tools to advance resident’s knowledge and skills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Residency events</a:t>
            </a:r>
            <a:endParaRPr lang="en-US" dirty="0"/>
          </a:p>
        </p:txBody>
      </p:sp>
      <p:sp>
        <p:nvSpPr>
          <p:cNvPr id="3" name="Content Placeholder 2"/>
          <p:cNvSpPr>
            <a:spLocks noGrp="1"/>
          </p:cNvSpPr>
          <p:nvPr>
            <p:ph idx="1"/>
          </p:nvPr>
        </p:nvSpPr>
        <p:spPr/>
        <p:txBody>
          <a:bodyPr>
            <a:normAutofit lnSpcReduction="10000"/>
          </a:bodyPr>
          <a:lstStyle/>
          <a:p>
            <a:r>
              <a:rPr lang="en-US" dirty="0" smtClean="0"/>
              <a:t>Scheduled curriculum events</a:t>
            </a:r>
          </a:p>
          <a:p>
            <a:pPr lvl="1"/>
            <a:r>
              <a:rPr lang="en-US" dirty="0" smtClean="0"/>
              <a:t>In-person presentations, demonstrations, etc.</a:t>
            </a:r>
          </a:p>
          <a:p>
            <a:pPr lvl="1"/>
            <a:r>
              <a:rPr lang="en-US" dirty="0" smtClean="0"/>
              <a:t>On-line activities, e.g. webinars plus discussion</a:t>
            </a:r>
          </a:p>
          <a:p>
            <a:r>
              <a:rPr lang="en-US" dirty="0" smtClean="0"/>
              <a:t>Group activities</a:t>
            </a:r>
          </a:p>
          <a:p>
            <a:pPr lvl="1"/>
            <a:r>
              <a:rPr lang="en-US" dirty="0" smtClean="0"/>
              <a:t>Events at host institutions</a:t>
            </a:r>
          </a:p>
          <a:p>
            <a:pPr lvl="1"/>
            <a:r>
              <a:rPr lang="en-US" dirty="0" smtClean="0"/>
              <a:t>Participation in regional events</a:t>
            </a:r>
          </a:p>
          <a:p>
            <a:pPr lvl="1"/>
            <a:r>
              <a:rPr lang="en-US" dirty="0" smtClean="0"/>
              <a:t>Tours, visits and networking</a:t>
            </a:r>
          </a:p>
          <a:p>
            <a:pPr lvl="1"/>
            <a:r>
              <a:rPr lang="en-US" dirty="0" smtClean="0"/>
              <a:t>Collaborate on organizing events</a:t>
            </a:r>
          </a:p>
          <a:p>
            <a:r>
              <a:rPr lang="en-US" dirty="0" smtClean="0"/>
              <a:t>Capstone event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382000" cy="1143000"/>
          </a:xfrm>
        </p:spPr>
        <p:txBody>
          <a:bodyPr>
            <a:normAutofit/>
          </a:bodyPr>
          <a:lstStyle/>
          <a:p>
            <a:r>
              <a:rPr lang="en-US" dirty="0" smtClean="0"/>
              <a:t>September residency events</a:t>
            </a:r>
            <a:endParaRPr lang="en-US" dirty="0"/>
          </a:p>
        </p:txBody>
      </p:sp>
      <p:sp>
        <p:nvSpPr>
          <p:cNvPr id="3" name="Content Placeholder 2"/>
          <p:cNvSpPr>
            <a:spLocks noGrp="1"/>
          </p:cNvSpPr>
          <p:nvPr>
            <p:ph idx="1"/>
          </p:nvPr>
        </p:nvSpPr>
        <p:spPr/>
        <p:txBody>
          <a:bodyPr/>
          <a:lstStyle/>
          <a:p>
            <a:r>
              <a:rPr lang="en-US" dirty="0" smtClean="0"/>
              <a:t>Optical Media, NDSA Standards &amp; Practices Working Group Call</a:t>
            </a:r>
          </a:p>
          <a:p>
            <a:r>
              <a:rPr lang="en-US" dirty="0" smtClean="0"/>
              <a:t>Launch of residents’ blog (ndsrboston2014.wordpress.com)</a:t>
            </a:r>
          </a:p>
          <a:p>
            <a:r>
              <a:rPr lang="en-US" dirty="0" smtClean="0"/>
              <a:t>The Information: A History, A Theory, A Flood by James </a:t>
            </a:r>
            <a:r>
              <a:rPr lang="en-US" dirty="0" err="1" smtClean="0"/>
              <a:t>Gleick</a:t>
            </a:r>
            <a:r>
              <a:rPr lang="en-US" dirty="0" smtClean="0"/>
              <a:t>, NEASIST Program Committee</a:t>
            </a:r>
          </a:p>
          <a:p>
            <a:r>
              <a:rPr lang="en-US" dirty="0" smtClean="0"/>
              <a:t>MIT Fellows event</a:t>
            </a:r>
          </a:p>
          <a:p>
            <a:r>
              <a:rPr lang="en-US" dirty="0" smtClean="0"/>
              <a:t>Open house, MIT Digital Sustainability Lab</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upcoming events</a:t>
            </a:r>
            <a:endParaRPr lang="en-US" dirty="0"/>
          </a:p>
        </p:txBody>
      </p:sp>
      <p:sp>
        <p:nvSpPr>
          <p:cNvPr id="3" name="Content Placeholder 2"/>
          <p:cNvSpPr>
            <a:spLocks noGrp="1"/>
          </p:cNvSpPr>
          <p:nvPr>
            <p:ph idx="1"/>
          </p:nvPr>
        </p:nvSpPr>
        <p:spPr/>
        <p:txBody>
          <a:bodyPr/>
          <a:lstStyle/>
          <a:p>
            <a:r>
              <a:rPr lang="en-US" dirty="0" smtClean="0"/>
              <a:t>Site visits to NEDCC, JFK library</a:t>
            </a:r>
          </a:p>
          <a:p>
            <a:r>
              <a:rPr lang="en-US" dirty="0" smtClean="0"/>
              <a:t>NYC &amp; Boston Google Hangout</a:t>
            </a:r>
          </a:p>
          <a:p>
            <a:r>
              <a:rPr lang="en-US" dirty="0" smtClean="0">
                <a:solidFill>
                  <a:srgbClr val="C00000"/>
                </a:solidFill>
              </a:rPr>
              <a:t>Jan. 2015 – Open mid-year event</a:t>
            </a:r>
          </a:p>
          <a:p>
            <a:r>
              <a:rPr lang="en-US" dirty="0" smtClean="0"/>
              <a:t>Monthly events at NDSR Boston hosts</a:t>
            </a:r>
          </a:p>
          <a:p>
            <a:r>
              <a:rPr lang="en-US" dirty="0" smtClean="0">
                <a:solidFill>
                  <a:srgbClr val="C00000"/>
                </a:solidFill>
              </a:rPr>
              <a:t>Mar. 2015: NDSR DC/Boston/NYC presentation at NEA/MARAC</a:t>
            </a:r>
          </a:p>
          <a:p>
            <a:r>
              <a:rPr lang="en-US" dirty="0" smtClean="0">
                <a:solidFill>
                  <a:srgbClr val="C00000"/>
                </a:solidFill>
              </a:rPr>
              <a:t>May 2015: Open NDSR Boston capstone event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Knowledge of Research Data at Tufts University</a:t>
            </a:r>
            <a:endParaRPr lang="en-US" dirty="0"/>
          </a:p>
        </p:txBody>
      </p:sp>
      <p:sp>
        <p:nvSpPr>
          <p:cNvPr id="3" name="Text Placeholder 2"/>
          <p:cNvSpPr>
            <a:spLocks noGrp="1"/>
          </p:cNvSpPr>
          <p:nvPr>
            <p:ph type="body" idx="1"/>
          </p:nvPr>
        </p:nvSpPr>
        <p:spPr/>
        <p:txBody>
          <a:bodyPr/>
          <a:lstStyle/>
          <a:p>
            <a:r>
              <a:rPr lang="en-US" dirty="0" smtClean="0"/>
              <a:t>Samantha DeWitt, Host: Tufts University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8348" y="60960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07" y="2310825"/>
            <a:ext cx="9144000" cy="861774"/>
          </a:xfrm>
          <a:prstGeom prst="rect">
            <a:avLst/>
          </a:prstGeom>
          <a:noFill/>
        </p:spPr>
        <p:txBody>
          <a:bodyPr wrap="square" rtlCol="0">
            <a:spAutoFit/>
          </a:bodyPr>
          <a:lstStyle/>
          <a:p>
            <a:pPr algn="ctr"/>
            <a:r>
              <a:rPr lang="en-US" sz="5000" dirty="0" smtClean="0">
                <a:solidFill>
                  <a:prstClr val="white"/>
                </a:solidFill>
                <a:latin typeface="Cambria" panose="02040503050406030204" pitchFamily="18" charset="0"/>
              </a:rPr>
              <a:t>Tufts University</a:t>
            </a:r>
          </a:p>
        </p:txBody>
      </p:sp>
      <p:sp>
        <p:nvSpPr>
          <p:cNvPr id="32" name="TextBox 31"/>
          <p:cNvSpPr txBox="1"/>
          <p:nvPr/>
        </p:nvSpPr>
        <p:spPr>
          <a:xfrm>
            <a:off x="8907" y="3126738"/>
            <a:ext cx="9144000" cy="1015663"/>
          </a:xfrm>
          <a:prstGeom prst="rect">
            <a:avLst/>
          </a:prstGeom>
          <a:noFill/>
        </p:spPr>
        <p:txBody>
          <a:bodyPr wrap="square" rtlCol="0">
            <a:spAutoFit/>
          </a:bodyPr>
          <a:lstStyle/>
          <a:p>
            <a:pPr algn="ctr"/>
            <a:r>
              <a:rPr lang="en-US" sz="3500" dirty="0" smtClean="0">
                <a:solidFill>
                  <a:prstClr val="white"/>
                </a:solidFill>
                <a:latin typeface="Cambria" panose="02040503050406030204" pitchFamily="18" charset="0"/>
              </a:rPr>
              <a:t>Tisch Library</a:t>
            </a:r>
          </a:p>
          <a:p>
            <a:pPr algn="ctr"/>
            <a:r>
              <a:rPr lang="en-US" sz="2500" dirty="0" smtClean="0">
                <a:solidFill>
                  <a:prstClr val="white"/>
                </a:solidFill>
                <a:latin typeface="Cambria" panose="02040503050406030204" pitchFamily="18" charset="0"/>
              </a:rPr>
              <a:t>Medford, MA</a:t>
            </a:r>
          </a:p>
        </p:txBody>
      </p:sp>
      <p:sp>
        <p:nvSpPr>
          <p:cNvPr id="33" name="TextBox 32"/>
          <p:cNvSpPr txBox="1"/>
          <p:nvPr/>
        </p:nvSpPr>
        <p:spPr>
          <a:xfrm>
            <a:off x="4948" y="1625025"/>
            <a:ext cx="9144000" cy="584775"/>
          </a:xfrm>
          <a:prstGeom prst="rect">
            <a:avLst/>
          </a:prstGeom>
          <a:noFill/>
        </p:spPr>
        <p:txBody>
          <a:bodyPr wrap="square" rtlCol="0">
            <a:spAutoFit/>
          </a:bodyPr>
          <a:lstStyle/>
          <a:p>
            <a:pPr algn="ctr"/>
            <a:r>
              <a:rPr lang="en-US" sz="3200" dirty="0" smtClean="0">
                <a:solidFill>
                  <a:prstClr val="white"/>
                </a:solidFill>
              </a:rPr>
              <a:t>Samantha DeWitt</a:t>
            </a:r>
          </a:p>
        </p:txBody>
      </p:sp>
      <p:sp>
        <p:nvSpPr>
          <p:cNvPr id="34" name="TextBox 33"/>
          <p:cNvSpPr txBox="1"/>
          <p:nvPr/>
        </p:nvSpPr>
        <p:spPr>
          <a:xfrm>
            <a:off x="8907" y="4520625"/>
            <a:ext cx="9144000" cy="630942"/>
          </a:xfrm>
          <a:prstGeom prst="rect">
            <a:avLst/>
          </a:prstGeom>
          <a:noFill/>
        </p:spPr>
        <p:txBody>
          <a:bodyPr wrap="square" rtlCol="0">
            <a:spAutoFit/>
          </a:bodyPr>
          <a:lstStyle/>
          <a:p>
            <a:pPr algn="ctr"/>
            <a:r>
              <a:rPr lang="en-US" sz="3500" dirty="0" smtClean="0">
                <a:solidFill>
                  <a:prstClr val="white"/>
                </a:solidFill>
                <a:latin typeface="Cambria" panose="02040503050406030204" pitchFamily="18" charset="0"/>
              </a:rPr>
              <a:t>Institutional Knowledge of Research Data</a:t>
            </a:r>
          </a:p>
        </p:txBody>
      </p:sp>
    </p:spTree>
    <p:extLst>
      <p:ext uri="{BB962C8B-B14F-4D97-AF65-F5344CB8AC3E}">
        <p14:creationId xmlns:p14="http://schemas.microsoft.com/office/powerpoint/2010/main" xmlns="" val="601334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99" y="1059757"/>
            <a:ext cx="9144000" cy="861774"/>
          </a:xfrm>
          <a:prstGeom prst="rect">
            <a:avLst/>
          </a:prstGeom>
          <a:noFill/>
        </p:spPr>
        <p:txBody>
          <a:bodyPr wrap="square" rtlCol="0">
            <a:spAutoFit/>
          </a:bodyPr>
          <a:lstStyle/>
          <a:p>
            <a:pPr algn="ctr"/>
            <a:r>
              <a:rPr lang="en-US" sz="5000" dirty="0" smtClean="0">
                <a:solidFill>
                  <a:prstClr val="white"/>
                </a:solidFill>
                <a:latin typeface="Cambria" panose="02040503050406030204" pitchFamily="18" charset="0"/>
              </a:rPr>
              <a:t>Tufts University</a:t>
            </a:r>
          </a:p>
        </p:txBody>
      </p:sp>
      <p:cxnSp>
        <p:nvCxnSpPr>
          <p:cNvPr id="30" name="Straight Connector 29"/>
          <p:cNvCxnSpPr/>
          <p:nvPr/>
        </p:nvCxnSpPr>
        <p:spPr>
          <a:xfrm>
            <a:off x="538348" y="6324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3548" y="2467451"/>
            <a:ext cx="8686800" cy="1631216"/>
          </a:xfrm>
          <a:prstGeom prst="rect">
            <a:avLst/>
          </a:prstGeom>
          <a:noFill/>
        </p:spPr>
        <p:txBody>
          <a:bodyPr wrap="square" rtlCol="0">
            <a:spAutoFit/>
          </a:bodyPr>
          <a:lstStyle/>
          <a:p>
            <a:pPr algn="ctr"/>
            <a:r>
              <a:rPr lang="en-US" sz="2000" dirty="0" smtClean="0">
                <a:solidFill>
                  <a:prstClr val="white"/>
                </a:solidFill>
                <a:latin typeface="Cambria" panose="02040503050406030204" pitchFamily="18" charset="0"/>
              </a:rPr>
              <a:t>School of Arts and Sciences  •  School of Engineering •   School of Medicine School of Dental Medicine •  </a:t>
            </a:r>
            <a:r>
              <a:rPr lang="en-US" sz="2000" dirty="0" err="1" smtClean="0">
                <a:solidFill>
                  <a:prstClr val="white"/>
                </a:solidFill>
                <a:latin typeface="Cambria" panose="02040503050406030204" pitchFamily="18" charset="0"/>
              </a:rPr>
              <a:t>Sackler</a:t>
            </a:r>
            <a:r>
              <a:rPr lang="en-US" sz="2000" dirty="0" smtClean="0">
                <a:solidFill>
                  <a:prstClr val="white"/>
                </a:solidFill>
                <a:latin typeface="Cambria" panose="02040503050406030204" pitchFamily="18" charset="0"/>
              </a:rPr>
              <a:t> School of Graduate Biomedical Sciences </a:t>
            </a:r>
          </a:p>
          <a:p>
            <a:pPr algn="ctr"/>
            <a:r>
              <a:rPr lang="en-US" sz="2000" dirty="0" smtClean="0">
                <a:solidFill>
                  <a:prstClr val="white"/>
                </a:solidFill>
                <a:latin typeface="Cambria" panose="02040503050406030204" pitchFamily="18" charset="0"/>
              </a:rPr>
              <a:t>Friedman School of Nutrition Science and Policy • Cummings School of Veterinary Medicine • Fletcher School of Law and Diplomacy</a:t>
            </a:r>
          </a:p>
          <a:p>
            <a:pPr algn="ctr"/>
            <a:r>
              <a:rPr lang="en-US" sz="2000" dirty="0" smtClean="0">
                <a:solidFill>
                  <a:prstClr val="white"/>
                </a:solidFill>
                <a:latin typeface="Cambria" panose="02040503050406030204" pitchFamily="18" charset="0"/>
              </a:rPr>
              <a:t>College of Special Studies • Tisch College of Citizenship and Public Service</a:t>
            </a:r>
          </a:p>
        </p:txBody>
      </p:sp>
      <p:sp>
        <p:nvSpPr>
          <p:cNvPr id="3" name="TextBox 2"/>
          <p:cNvSpPr txBox="1"/>
          <p:nvPr/>
        </p:nvSpPr>
        <p:spPr>
          <a:xfrm>
            <a:off x="685800" y="4291464"/>
            <a:ext cx="8082148" cy="769441"/>
          </a:xfrm>
          <a:prstGeom prst="rect">
            <a:avLst/>
          </a:prstGeom>
          <a:noFill/>
        </p:spPr>
        <p:txBody>
          <a:bodyPr wrap="square" rtlCol="0">
            <a:spAutoFit/>
          </a:bodyPr>
          <a:lstStyle/>
          <a:p>
            <a:pPr marL="342900" indent="-342900" algn="ctr">
              <a:buFont typeface="Arial" panose="020B0604020202020204" pitchFamily="34" charset="0"/>
              <a:buChar char="•"/>
            </a:pPr>
            <a:r>
              <a:rPr lang="en-US" sz="2200" dirty="0" smtClean="0">
                <a:solidFill>
                  <a:prstClr val="white"/>
                </a:solidFill>
                <a:latin typeface="Cambria" panose="02040503050406030204" pitchFamily="18" charset="0"/>
              </a:rPr>
              <a:t>Tufts was first named a Research Category I university by the </a:t>
            </a:r>
          </a:p>
          <a:p>
            <a:pPr algn="ctr"/>
            <a:r>
              <a:rPr lang="en-US" sz="2200" dirty="0" smtClean="0">
                <a:solidFill>
                  <a:prstClr val="white"/>
                </a:solidFill>
                <a:latin typeface="Cambria" panose="02040503050406030204" pitchFamily="18" charset="0"/>
              </a:rPr>
              <a:t>Carnegie Foundation in 1989</a:t>
            </a:r>
            <a:endParaRPr lang="en-US" sz="2200" dirty="0">
              <a:solidFill>
                <a:prstClr val="white"/>
              </a:solidFill>
              <a:latin typeface="Cambria" panose="02040503050406030204" pitchFamily="18" charset="0"/>
            </a:endParaRPr>
          </a:p>
        </p:txBody>
      </p:sp>
      <p:sp>
        <p:nvSpPr>
          <p:cNvPr id="4" name="Rectangle 3"/>
          <p:cNvSpPr/>
          <p:nvPr/>
        </p:nvSpPr>
        <p:spPr>
          <a:xfrm>
            <a:off x="1371600" y="5181600"/>
            <a:ext cx="6781800" cy="769441"/>
          </a:xfrm>
          <a:prstGeom prst="rect">
            <a:avLst/>
          </a:prstGeom>
        </p:spPr>
        <p:txBody>
          <a:bodyPr wrap="square">
            <a:spAutoFit/>
          </a:bodyPr>
          <a:lstStyle/>
          <a:p>
            <a:pPr marL="342900" indent="-342900" algn="ctr">
              <a:buFont typeface="Arial" panose="020B0604020202020204" pitchFamily="34" charset="0"/>
              <a:buChar char="•"/>
            </a:pPr>
            <a:r>
              <a:rPr lang="en-US" sz="2200" dirty="0" smtClean="0">
                <a:solidFill>
                  <a:prstClr val="white"/>
                </a:solidFill>
                <a:latin typeface="Cambria" panose="02040503050406030204" pitchFamily="18" charset="0"/>
              </a:rPr>
              <a:t>Today Tufts is rated as a university with</a:t>
            </a:r>
          </a:p>
          <a:p>
            <a:pPr algn="ctr"/>
            <a:r>
              <a:rPr lang="en-US" sz="2200" dirty="0" smtClean="0">
                <a:solidFill>
                  <a:prstClr val="white"/>
                </a:solidFill>
                <a:latin typeface="Cambria" panose="02040503050406030204" pitchFamily="18" charset="0"/>
              </a:rPr>
              <a:t>"very high research activity"</a:t>
            </a:r>
          </a:p>
        </p:txBody>
      </p:sp>
      <p:sp>
        <p:nvSpPr>
          <p:cNvPr id="5" name="Rectangle 4"/>
          <p:cNvSpPr/>
          <p:nvPr/>
        </p:nvSpPr>
        <p:spPr>
          <a:xfrm>
            <a:off x="416626" y="1943010"/>
            <a:ext cx="8458200" cy="224065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520535" y="1990397"/>
            <a:ext cx="8082148" cy="477054"/>
          </a:xfrm>
          <a:prstGeom prst="rect">
            <a:avLst/>
          </a:prstGeom>
          <a:noFill/>
        </p:spPr>
        <p:txBody>
          <a:bodyPr wrap="square" rtlCol="0">
            <a:spAutoFit/>
          </a:bodyPr>
          <a:lstStyle/>
          <a:p>
            <a:pPr algn="ctr"/>
            <a:r>
              <a:rPr lang="en-US" sz="2500" u="sng" dirty="0" smtClean="0">
                <a:solidFill>
                  <a:prstClr val="white"/>
                </a:solidFill>
                <a:latin typeface="Cambria" panose="02040503050406030204" pitchFamily="18" charset="0"/>
              </a:rPr>
              <a:t>10 Schools:</a:t>
            </a:r>
            <a:endParaRPr lang="en-US" sz="2500" u="sng" dirty="0">
              <a:solidFill>
                <a:prstClr val="white"/>
              </a:solidFill>
              <a:latin typeface="Cambria" panose="02040503050406030204" pitchFamily="18" charset="0"/>
            </a:endParaRPr>
          </a:p>
        </p:txBody>
      </p:sp>
    </p:spTree>
    <p:extLst>
      <p:ext uri="{BB962C8B-B14F-4D97-AF65-F5344CB8AC3E}">
        <p14:creationId xmlns:p14="http://schemas.microsoft.com/office/powerpoint/2010/main" xmlns="" val="3569197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8348" y="60960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834" y="1142999"/>
            <a:ext cx="9144000" cy="1169551"/>
          </a:xfrm>
          <a:prstGeom prst="rect">
            <a:avLst/>
          </a:prstGeom>
          <a:noFill/>
        </p:spPr>
        <p:txBody>
          <a:bodyPr wrap="square" rtlCol="0">
            <a:spAutoFit/>
          </a:bodyPr>
          <a:lstStyle/>
          <a:p>
            <a:pPr algn="ctr"/>
            <a:r>
              <a:rPr lang="en-US" sz="3500" dirty="0" smtClean="0">
                <a:solidFill>
                  <a:prstClr val="white"/>
                </a:solidFill>
                <a:latin typeface="Cambria" panose="02040503050406030204" pitchFamily="18" charset="0"/>
              </a:rPr>
              <a:t>Tufts University</a:t>
            </a:r>
          </a:p>
          <a:p>
            <a:pPr algn="ctr"/>
            <a:r>
              <a:rPr lang="en-US" sz="3500" dirty="0" smtClean="0">
                <a:solidFill>
                  <a:prstClr val="white"/>
                </a:solidFill>
                <a:latin typeface="Cambria" panose="02040503050406030204" pitchFamily="18" charset="0"/>
              </a:rPr>
              <a:t>Project Goals:</a:t>
            </a:r>
          </a:p>
        </p:txBody>
      </p:sp>
      <p:sp>
        <p:nvSpPr>
          <p:cNvPr id="10" name="TextBox 9"/>
          <p:cNvSpPr txBox="1"/>
          <p:nvPr/>
        </p:nvSpPr>
        <p:spPr>
          <a:xfrm>
            <a:off x="672439" y="2464949"/>
            <a:ext cx="7848601" cy="1246495"/>
          </a:xfrm>
          <a:prstGeom prst="rect">
            <a:avLst/>
          </a:prstGeom>
          <a:noFill/>
        </p:spPr>
        <p:txBody>
          <a:bodyPr wrap="square" rtlCol="0">
            <a:spAutoFit/>
          </a:bodyPr>
          <a:lstStyle/>
          <a:p>
            <a:pPr marL="457200" indent="-457200">
              <a:buFont typeface="Arial" panose="020B0604020202020204" pitchFamily="34" charset="0"/>
              <a:buChar char="•"/>
            </a:pPr>
            <a:r>
              <a:rPr lang="en-US" sz="2500" dirty="0" smtClean="0">
                <a:solidFill>
                  <a:prstClr val="white"/>
                </a:solidFill>
                <a:latin typeface="Cambria" panose="02040503050406030204" pitchFamily="18" charset="0"/>
              </a:rPr>
              <a:t>Help Tufts gain a more complete understanding of the research data produced by its faculty, research staff, post docs and graduate students.</a:t>
            </a:r>
          </a:p>
        </p:txBody>
      </p:sp>
      <p:sp>
        <p:nvSpPr>
          <p:cNvPr id="11" name="TextBox 10"/>
          <p:cNvSpPr txBox="1"/>
          <p:nvPr/>
        </p:nvSpPr>
        <p:spPr>
          <a:xfrm>
            <a:off x="672439" y="3886199"/>
            <a:ext cx="7848601" cy="2015936"/>
          </a:xfrm>
          <a:prstGeom prst="rect">
            <a:avLst/>
          </a:prstGeom>
          <a:noFill/>
        </p:spPr>
        <p:txBody>
          <a:bodyPr wrap="square" rtlCol="0">
            <a:spAutoFit/>
          </a:bodyPr>
          <a:lstStyle/>
          <a:p>
            <a:pPr marL="457200" indent="-457200">
              <a:buFont typeface="Arial" panose="020B0604020202020204" pitchFamily="34" charset="0"/>
              <a:buChar char="•"/>
            </a:pPr>
            <a:r>
              <a:rPr lang="en-US" sz="2500" dirty="0" smtClean="0">
                <a:solidFill>
                  <a:prstClr val="white"/>
                </a:solidFill>
                <a:latin typeface="Cambria" panose="02040503050406030204" pitchFamily="18" charset="0"/>
              </a:rPr>
              <a:t>Investigate strategies for producing metadata objects for the Fedora-based digital repository. These objects would represent Tufts-created datasets, which would be either referenced (more likely) or stored in the repository (less likely).</a:t>
            </a:r>
          </a:p>
        </p:txBody>
      </p:sp>
    </p:spTree>
    <p:extLst>
      <p:ext uri="{BB962C8B-B14F-4D97-AF65-F5344CB8AC3E}">
        <p14:creationId xmlns:p14="http://schemas.microsoft.com/office/powerpoint/2010/main" xmlns="" val="163392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NDSR mission</a:t>
            </a:r>
            <a:endParaRPr lang="en-US" dirty="0"/>
          </a:p>
        </p:txBody>
      </p:sp>
      <p:sp>
        <p:nvSpPr>
          <p:cNvPr id="4" name="Content Placeholder 3"/>
          <p:cNvSpPr>
            <a:spLocks noGrp="1"/>
          </p:cNvSpPr>
          <p:nvPr>
            <p:ph idx="1"/>
          </p:nvPr>
        </p:nvSpPr>
        <p:spPr>
          <a:xfrm>
            <a:off x="228600" y="1600201"/>
            <a:ext cx="8686800" cy="4525963"/>
          </a:xfrm>
        </p:spPr>
        <p:txBody>
          <a:bodyPr/>
          <a:lstStyle/>
          <a:p>
            <a:pPr>
              <a:buNone/>
            </a:pPr>
            <a:r>
              <a:rPr lang="en-US" dirty="0" smtClean="0">
                <a:solidFill>
                  <a:schemeClr val="bg1"/>
                </a:solidFill>
              </a:rPr>
              <a:t>... to develop the next generation of stewards to collect, manage, preserve, and make accessible our nation’s digital assets</a:t>
            </a:r>
          </a:p>
          <a:p>
            <a:pPr>
              <a:buNone/>
            </a:pPr>
            <a:r>
              <a:rPr lang="en-US" dirty="0" smtClean="0">
                <a:solidFill>
                  <a:schemeClr val="bg1"/>
                </a:solidFill>
              </a:rPr>
              <a:t>... to provide residents with a combination of hands-on  learning and expert guidance</a:t>
            </a:r>
          </a:p>
          <a:p>
            <a:pPr>
              <a:buNone/>
            </a:pPr>
            <a:r>
              <a:rPr lang="en-US" dirty="0" smtClean="0">
                <a:solidFill>
                  <a:schemeClr val="bg1"/>
                </a:solidFill>
              </a:rPr>
              <a:t>... help define clear educational standards for digital stewardship education and training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9250" y="4930954"/>
            <a:ext cx="998499" cy="121589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470758">
            <a:off x="839757" y="3908557"/>
            <a:ext cx="861704" cy="988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93272" y="138545"/>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sp>
        <p:nvSpPr>
          <p:cNvPr id="3" name="Cloud 2"/>
          <p:cNvSpPr/>
          <p:nvPr/>
        </p:nvSpPr>
        <p:spPr>
          <a:xfrm>
            <a:off x="704800" y="1401510"/>
            <a:ext cx="2019300" cy="1447800"/>
          </a:xfrm>
          <a:prstGeom prst="clou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055617" y="2854258"/>
            <a:ext cx="381000" cy="381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1017517" y="3342632"/>
            <a:ext cx="228600" cy="228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Elbow Connector 9"/>
          <p:cNvCxnSpPr/>
          <p:nvPr/>
        </p:nvCxnSpPr>
        <p:spPr>
          <a:xfrm rot="10800000">
            <a:off x="255516" y="4547111"/>
            <a:ext cx="762001" cy="730084"/>
          </a:xfrm>
          <a:prstGeom prst="bentConnector3">
            <a:avLst/>
          </a:prstGeom>
          <a:ln w="984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1550917" y="4702603"/>
            <a:ext cx="762001" cy="730084"/>
          </a:xfrm>
          <a:prstGeom prst="bentConnector3">
            <a:avLst/>
          </a:prstGeom>
          <a:ln w="984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33450" y="1570867"/>
            <a:ext cx="762000" cy="1138773"/>
          </a:xfrm>
          <a:prstGeom prst="rect">
            <a:avLst/>
          </a:prstGeom>
          <a:noFill/>
        </p:spPr>
        <p:txBody>
          <a:bodyPr wrap="square" rtlCol="0">
            <a:spAutoFit/>
          </a:bodyPr>
          <a:lstStyle/>
          <a:p>
            <a:r>
              <a:rPr lang="en-US" sz="6800" dirty="0" smtClean="0">
                <a:solidFill>
                  <a:prstClr val="black"/>
                </a:solidFill>
                <a:latin typeface="ALA BT Courier" panose="02070509030505020404" pitchFamily="50" charset="2"/>
              </a:rPr>
              <a:t>?</a:t>
            </a:r>
            <a:endParaRPr lang="en-US" sz="6800" dirty="0">
              <a:solidFill>
                <a:prstClr val="black"/>
              </a:solidFill>
              <a:latin typeface="ALA BT Courier" panose="02070509030505020404" pitchFamily="50" charset="2"/>
            </a:endParaRPr>
          </a:p>
        </p:txBody>
      </p:sp>
      <p:sp>
        <p:nvSpPr>
          <p:cNvPr id="21" name="Arc 20"/>
          <p:cNvSpPr/>
          <p:nvPr/>
        </p:nvSpPr>
        <p:spPr>
          <a:xfrm rot="18429346">
            <a:off x="1214783" y="4652469"/>
            <a:ext cx="435092" cy="401217"/>
          </a:xfrm>
          <a:prstGeom prst="arc">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31" name="Oval 30"/>
          <p:cNvSpPr/>
          <p:nvPr/>
        </p:nvSpPr>
        <p:spPr>
          <a:xfrm>
            <a:off x="1141049" y="4253220"/>
            <a:ext cx="101602" cy="1016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flipV="1">
            <a:off x="1456687" y="4187082"/>
            <a:ext cx="94229" cy="8164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34" name="Flowchart: Punched Tape 33"/>
          <p:cNvSpPr/>
          <p:nvPr/>
        </p:nvSpPr>
        <p:spPr>
          <a:xfrm rot="20437172">
            <a:off x="634220" y="3796617"/>
            <a:ext cx="825088" cy="415996"/>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 name="Flowchart: Punched Tape 34"/>
          <p:cNvSpPr/>
          <p:nvPr/>
        </p:nvSpPr>
        <p:spPr>
          <a:xfrm rot="19478898">
            <a:off x="701771" y="3975521"/>
            <a:ext cx="825088" cy="207998"/>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8" name="Flowchart: Punched Tape 37"/>
          <p:cNvSpPr/>
          <p:nvPr/>
        </p:nvSpPr>
        <p:spPr>
          <a:xfrm rot="2356896">
            <a:off x="1266389" y="3848125"/>
            <a:ext cx="427196" cy="227439"/>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9" name="Flowchart: Punched Tape 38"/>
          <p:cNvSpPr/>
          <p:nvPr/>
        </p:nvSpPr>
        <p:spPr>
          <a:xfrm rot="2356896">
            <a:off x="1304488" y="3781044"/>
            <a:ext cx="427196" cy="227439"/>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2" name="Isosceles Triangle 41"/>
          <p:cNvSpPr/>
          <p:nvPr/>
        </p:nvSpPr>
        <p:spPr>
          <a:xfrm rot="10611528">
            <a:off x="1059051" y="4936555"/>
            <a:ext cx="480487" cy="42848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588574" y="4930953"/>
            <a:ext cx="428943" cy="470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589638" y="4933429"/>
            <a:ext cx="342280" cy="4675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4"/>
          <p:cNvGrpSpPr/>
          <p:nvPr/>
        </p:nvGrpSpPr>
        <p:grpSpPr>
          <a:xfrm>
            <a:off x="2982072" y="1015228"/>
            <a:ext cx="5906718" cy="2916336"/>
            <a:chOff x="2094282" y="2658931"/>
            <a:chExt cx="6421068" cy="3256419"/>
          </a:xfrm>
        </p:grpSpPr>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2658931"/>
              <a:ext cx="257175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5842" y="2717167"/>
              <a:ext cx="3733800"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118578"/>
              <a:ext cx="3705225" cy="1609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94282" y="3981775"/>
              <a:ext cx="2695575" cy="193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70037" y="3429752"/>
              <a:ext cx="2257425" cy="1866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19478" y="4876366"/>
            <a:ext cx="1352550" cy="1619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5400000">
            <a:off x="3990571" y="5276169"/>
            <a:ext cx="150495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8" name="Picture 1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07816" y="4962091"/>
            <a:ext cx="1428750"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3"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804403" y="4448572"/>
            <a:ext cx="2084387" cy="2000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3" name="TextBox 42"/>
          <p:cNvSpPr txBox="1"/>
          <p:nvPr/>
        </p:nvSpPr>
        <p:spPr>
          <a:xfrm>
            <a:off x="3098927" y="381000"/>
            <a:ext cx="3424119" cy="553998"/>
          </a:xfrm>
          <a:prstGeom prst="rect">
            <a:avLst/>
          </a:prstGeom>
          <a:noFill/>
        </p:spPr>
        <p:txBody>
          <a:bodyPr wrap="square" rtlCol="0">
            <a:spAutoFit/>
          </a:bodyPr>
          <a:lstStyle/>
          <a:p>
            <a:r>
              <a:rPr lang="en-US" sz="3000" dirty="0" smtClean="0">
                <a:solidFill>
                  <a:prstClr val="white"/>
                </a:solidFill>
                <a:latin typeface="Cambria" panose="02040503050406030204" pitchFamily="18" charset="0"/>
              </a:rPr>
              <a:t>Research Data</a:t>
            </a:r>
          </a:p>
        </p:txBody>
      </p:sp>
      <p:sp>
        <p:nvSpPr>
          <p:cNvPr id="44" name="TextBox 43"/>
          <p:cNvSpPr txBox="1"/>
          <p:nvPr/>
        </p:nvSpPr>
        <p:spPr>
          <a:xfrm>
            <a:off x="2825309" y="4143187"/>
            <a:ext cx="1449982" cy="553998"/>
          </a:xfrm>
          <a:prstGeom prst="rect">
            <a:avLst/>
          </a:prstGeom>
          <a:noFill/>
        </p:spPr>
        <p:txBody>
          <a:bodyPr wrap="square" rtlCol="0">
            <a:spAutoFit/>
          </a:bodyPr>
          <a:lstStyle/>
          <a:p>
            <a:r>
              <a:rPr lang="en-US" sz="3000" dirty="0" smtClean="0">
                <a:solidFill>
                  <a:prstClr val="white"/>
                </a:solidFill>
                <a:latin typeface="Cambria" panose="02040503050406030204" pitchFamily="18" charset="0"/>
              </a:rPr>
              <a:t>Storage</a:t>
            </a:r>
          </a:p>
        </p:txBody>
      </p:sp>
    </p:spTree>
    <p:extLst>
      <p:ext uri="{BB962C8B-B14F-4D97-AF65-F5344CB8AC3E}">
        <p14:creationId xmlns:p14="http://schemas.microsoft.com/office/powerpoint/2010/main" xmlns="" val="1357723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398" y="6324049"/>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8452" y="1143000"/>
            <a:ext cx="8082148" cy="2015936"/>
          </a:xfrm>
          <a:prstGeom prst="rect">
            <a:avLst/>
          </a:prstGeom>
          <a:noFill/>
        </p:spPr>
        <p:txBody>
          <a:bodyPr wrap="square" rtlCol="0">
            <a:spAutoFit/>
          </a:bodyPr>
          <a:lstStyle/>
          <a:p>
            <a:r>
              <a:rPr lang="en-US" sz="2500" dirty="0" smtClean="0">
                <a:solidFill>
                  <a:prstClr val="white"/>
                </a:solidFill>
                <a:latin typeface="Cambria" panose="02040503050406030204" pitchFamily="18" charset="0"/>
              </a:rPr>
              <a:t>Q:</a:t>
            </a:r>
          </a:p>
          <a:p>
            <a:r>
              <a:rPr lang="en-US" sz="2500" dirty="0" smtClean="0">
                <a:solidFill>
                  <a:prstClr val="white"/>
                </a:solidFill>
                <a:latin typeface="Cambria" panose="02040503050406030204" pitchFamily="18" charset="0"/>
              </a:rPr>
              <a:t>Why is it important for Tufts to understand the kind of research data it produces and how does this project relate to the missions of the Tufts libraries?</a:t>
            </a:r>
          </a:p>
          <a:p>
            <a:endParaRPr lang="en-US" sz="2500" dirty="0">
              <a:solidFill>
                <a:prstClr val="white"/>
              </a:solidFill>
            </a:endParaRPr>
          </a:p>
        </p:txBody>
      </p:sp>
      <p:sp>
        <p:nvSpPr>
          <p:cNvPr id="12" name="TextBox 11"/>
          <p:cNvSpPr txBox="1"/>
          <p:nvPr/>
        </p:nvSpPr>
        <p:spPr>
          <a:xfrm>
            <a:off x="547502" y="2814965"/>
            <a:ext cx="8082148" cy="1631216"/>
          </a:xfrm>
          <a:prstGeom prst="rect">
            <a:avLst/>
          </a:prstGeom>
          <a:noFill/>
        </p:spPr>
        <p:txBody>
          <a:bodyPr wrap="square" rtlCol="0">
            <a:spAutoFit/>
          </a:bodyPr>
          <a:lstStyle/>
          <a:p>
            <a:r>
              <a:rPr lang="en-US" sz="2500" dirty="0" smtClean="0">
                <a:solidFill>
                  <a:prstClr val="white"/>
                </a:solidFill>
                <a:latin typeface="Cambria" panose="02040503050406030204" pitchFamily="18" charset="0"/>
              </a:rPr>
              <a:t>A:</a:t>
            </a:r>
          </a:p>
          <a:p>
            <a:r>
              <a:rPr lang="en-US" sz="2500" dirty="0" smtClean="0">
                <a:solidFill>
                  <a:prstClr val="white"/>
                </a:solidFill>
                <a:latin typeface="Cambria" panose="02040503050406030204" pitchFamily="18" charset="0"/>
              </a:rPr>
              <a:t>Understanding the scope of present and future datasets enables Tufts to better understand its data management and stewardship obligations.</a:t>
            </a:r>
          </a:p>
        </p:txBody>
      </p:sp>
      <p:sp>
        <p:nvSpPr>
          <p:cNvPr id="6" name="TextBox 5"/>
          <p:cNvSpPr txBox="1"/>
          <p:nvPr/>
        </p:nvSpPr>
        <p:spPr>
          <a:xfrm>
            <a:off x="-19050" y="5195664"/>
            <a:ext cx="9182100" cy="861774"/>
          </a:xfrm>
          <a:prstGeom prst="rect">
            <a:avLst/>
          </a:prstGeom>
          <a:noFill/>
        </p:spPr>
        <p:txBody>
          <a:bodyPr wrap="square" rtlCol="0">
            <a:spAutoFit/>
          </a:bodyPr>
          <a:lstStyle/>
          <a:p>
            <a:pPr algn="ctr"/>
            <a:r>
              <a:rPr lang="en-US" sz="2500" i="1" dirty="0" smtClean="0">
                <a:solidFill>
                  <a:prstClr val="white"/>
                </a:solidFill>
                <a:latin typeface="Cambria" panose="02040503050406030204" pitchFamily="18" charset="0"/>
              </a:rPr>
              <a:t>“…The library acts as a gateway and a contributor </a:t>
            </a:r>
          </a:p>
          <a:p>
            <a:pPr algn="ctr"/>
            <a:r>
              <a:rPr lang="en-US" sz="2500" i="1" dirty="0" smtClean="0">
                <a:solidFill>
                  <a:prstClr val="white"/>
                </a:solidFill>
                <a:latin typeface="Cambria" panose="02040503050406030204" pitchFamily="18" charset="0"/>
              </a:rPr>
              <a:t>to networked information in and outside of Tufts.”</a:t>
            </a:r>
            <a:endParaRPr lang="en-US" sz="2500" i="1" dirty="0">
              <a:solidFill>
                <a:prstClr val="white"/>
              </a:solidFill>
              <a:latin typeface="Cambria" panose="02040503050406030204" pitchFamily="18" charset="0"/>
            </a:endParaRPr>
          </a:p>
        </p:txBody>
      </p:sp>
      <p:sp>
        <p:nvSpPr>
          <p:cNvPr id="14" name="TextBox 13"/>
          <p:cNvSpPr txBox="1"/>
          <p:nvPr/>
        </p:nvSpPr>
        <p:spPr>
          <a:xfrm>
            <a:off x="38100" y="4713371"/>
            <a:ext cx="9124950" cy="477054"/>
          </a:xfrm>
          <a:prstGeom prst="rect">
            <a:avLst/>
          </a:prstGeom>
          <a:noFill/>
        </p:spPr>
        <p:txBody>
          <a:bodyPr wrap="square" rtlCol="0">
            <a:spAutoFit/>
          </a:bodyPr>
          <a:lstStyle/>
          <a:p>
            <a:pPr algn="ctr"/>
            <a:r>
              <a:rPr lang="en-US" sz="2500" i="1" dirty="0" smtClean="0">
                <a:solidFill>
                  <a:prstClr val="white"/>
                </a:solidFill>
                <a:latin typeface="Cambria" panose="02040503050406030204" pitchFamily="18" charset="0"/>
              </a:rPr>
              <a:t>Tisch Library Mission Statement</a:t>
            </a:r>
            <a:endParaRPr lang="en-US" sz="2500" i="1" dirty="0">
              <a:solidFill>
                <a:prstClr val="white"/>
              </a:solidFill>
              <a:latin typeface="Cambria" panose="02040503050406030204" pitchFamily="18" charset="0"/>
            </a:endParaRPr>
          </a:p>
        </p:txBody>
      </p:sp>
    </p:spTree>
    <p:extLst>
      <p:ext uri="{BB962C8B-B14F-4D97-AF65-F5344CB8AC3E}">
        <p14:creationId xmlns:p14="http://schemas.microsoft.com/office/powerpoint/2010/main" xmlns="" val="163182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8348" y="60960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31149" y="2438400"/>
            <a:ext cx="7481702" cy="1246495"/>
          </a:xfrm>
          <a:prstGeom prst="rect">
            <a:avLst/>
          </a:prstGeom>
        </p:spPr>
        <p:txBody>
          <a:bodyPr wrap="square">
            <a:spAutoFit/>
          </a:bodyPr>
          <a:lstStyle/>
          <a:p>
            <a:pPr algn="ctr"/>
            <a:r>
              <a:rPr lang="en-US" sz="2500" dirty="0" smtClean="0">
                <a:solidFill>
                  <a:prstClr val="white"/>
                </a:solidFill>
                <a:latin typeface="Cambria" panose="02040503050406030204" pitchFamily="18" charset="0"/>
              </a:rPr>
              <a:t>In providing assistance in research data management, Tufts libraries augment </a:t>
            </a:r>
            <a:r>
              <a:rPr lang="en-US" sz="2500" dirty="0">
                <a:solidFill>
                  <a:prstClr val="white"/>
                </a:solidFill>
                <a:latin typeface="Cambria" panose="02040503050406030204" pitchFamily="18" charset="0"/>
              </a:rPr>
              <a:t>the </a:t>
            </a:r>
            <a:r>
              <a:rPr lang="en-US" sz="2500" dirty="0" smtClean="0">
                <a:solidFill>
                  <a:prstClr val="white"/>
                </a:solidFill>
                <a:latin typeface="Cambria" panose="02040503050406030204" pitchFamily="18" charset="0"/>
              </a:rPr>
              <a:t>work of the university’s research </a:t>
            </a:r>
            <a:r>
              <a:rPr lang="en-US" sz="2500" dirty="0">
                <a:solidFill>
                  <a:prstClr val="white"/>
                </a:solidFill>
                <a:latin typeface="Cambria" panose="02040503050406030204" pitchFamily="18" charset="0"/>
              </a:rPr>
              <a:t>o</a:t>
            </a:r>
            <a:r>
              <a:rPr lang="en-US" sz="2500" dirty="0" smtClean="0">
                <a:solidFill>
                  <a:prstClr val="white"/>
                </a:solidFill>
                <a:latin typeface="Cambria" panose="02040503050406030204" pitchFamily="18" charset="0"/>
              </a:rPr>
              <a:t>ffices by helping to:</a:t>
            </a:r>
            <a:endParaRPr lang="en-US" sz="2500" dirty="0">
              <a:solidFill>
                <a:prstClr val="white"/>
              </a:solidFill>
              <a:latin typeface="Cambria" panose="02040503050406030204" pitchFamily="18" charset="0"/>
            </a:endParaRPr>
          </a:p>
        </p:txBody>
      </p:sp>
      <p:sp>
        <p:nvSpPr>
          <p:cNvPr id="4" name="TextBox 3"/>
          <p:cNvSpPr txBox="1"/>
          <p:nvPr/>
        </p:nvSpPr>
        <p:spPr>
          <a:xfrm>
            <a:off x="1111951" y="3962400"/>
            <a:ext cx="7010400" cy="1862048"/>
          </a:xfrm>
          <a:prstGeom prst="rect">
            <a:avLst/>
          </a:prstGeom>
          <a:noFill/>
        </p:spPr>
        <p:txBody>
          <a:bodyPr wrap="square" rtlCol="0">
            <a:spAutoFit/>
          </a:bodyPr>
          <a:lstStyle/>
          <a:p>
            <a:pPr marL="342900" indent="-342900">
              <a:buFont typeface="Arial" panose="020B0604020202020204" pitchFamily="34" charset="0"/>
              <a:buChar char="•"/>
            </a:pPr>
            <a:r>
              <a:rPr lang="en-US" sz="2300" dirty="0" smtClean="0">
                <a:solidFill>
                  <a:prstClr val="white"/>
                </a:solidFill>
                <a:latin typeface="Cambria" panose="02040503050406030204" pitchFamily="18" charset="0"/>
              </a:rPr>
              <a:t>Assure that </a:t>
            </a:r>
            <a:r>
              <a:rPr lang="en-US" sz="2300" dirty="0">
                <a:solidFill>
                  <a:prstClr val="white"/>
                </a:solidFill>
                <a:latin typeface="Cambria" panose="02040503050406030204" pitchFamily="18" charset="0"/>
              </a:rPr>
              <a:t>Tufts is in compliance with </a:t>
            </a:r>
            <a:r>
              <a:rPr lang="en-US" sz="2300" dirty="0" smtClean="0">
                <a:solidFill>
                  <a:prstClr val="white"/>
                </a:solidFill>
                <a:latin typeface="Cambria" panose="02040503050406030204" pitchFamily="18" charset="0"/>
              </a:rPr>
              <a:t>funders’ data management mandates.</a:t>
            </a:r>
          </a:p>
          <a:p>
            <a:pPr marL="342900" indent="-342900">
              <a:buFont typeface="Arial" panose="020B0604020202020204" pitchFamily="34" charset="0"/>
              <a:buChar char="•"/>
            </a:pPr>
            <a:endParaRPr lang="en-US" sz="2300" dirty="0" smtClean="0">
              <a:solidFill>
                <a:prstClr val="white"/>
              </a:solidFill>
              <a:latin typeface="Cambria" panose="02040503050406030204" pitchFamily="18" charset="0"/>
            </a:endParaRPr>
          </a:p>
          <a:p>
            <a:pPr marL="342900" indent="-342900">
              <a:buFont typeface="Arial" panose="020B0604020202020204" pitchFamily="34" charset="0"/>
              <a:buChar char="•"/>
            </a:pPr>
            <a:r>
              <a:rPr lang="en-US" sz="2300" dirty="0">
                <a:solidFill>
                  <a:prstClr val="white"/>
                </a:solidFill>
                <a:latin typeface="Cambria" panose="02040503050406030204" pitchFamily="18" charset="0"/>
              </a:rPr>
              <a:t>C</a:t>
            </a:r>
            <a:r>
              <a:rPr lang="en-US" sz="2300" dirty="0" smtClean="0">
                <a:solidFill>
                  <a:prstClr val="white"/>
                </a:solidFill>
                <a:latin typeface="Cambria" panose="02040503050406030204" pitchFamily="18" charset="0"/>
              </a:rPr>
              <a:t>reate </a:t>
            </a:r>
            <a:r>
              <a:rPr lang="en-US" sz="2300" dirty="0">
                <a:solidFill>
                  <a:prstClr val="white"/>
                </a:solidFill>
                <a:latin typeface="Cambria" panose="02040503050406030204" pitchFamily="18" charset="0"/>
              </a:rPr>
              <a:t>an environment </a:t>
            </a:r>
            <a:r>
              <a:rPr lang="en-US" sz="2300" dirty="0" smtClean="0">
                <a:solidFill>
                  <a:prstClr val="white"/>
                </a:solidFill>
                <a:latin typeface="Cambria" panose="02040503050406030204" pitchFamily="18" charset="0"/>
              </a:rPr>
              <a:t>that </a:t>
            </a:r>
            <a:r>
              <a:rPr lang="en-US" sz="2300" dirty="0">
                <a:solidFill>
                  <a:prstClr val="white"/>
                </a:solidFill>
                <a:latin typeface="Cambria" panose="02040503050406030204" pitchFamily="18" charset="0"/>
              </a:rPr>
              <a:t>encourages and facilitates research</a:t>
            </a:r>
            <a:r>
              <a:rPr lang="en-US" sz="2300" dirty="0" smtClean="0">
                <a:solidFill>
                  <a:prstClr val="white"/>
                </a:solidFill>
                <a:latin typeface="Cambria" panose="02040503050406030204" pitchFamily="18" charset="0"/>
              </a:rPr>
              <a:t>.</a:t>
            </a:r>
          </a:p>
        </p:txBody>
      </p:sp>
      <p:sp>
        <p:nvSpPr>
          <p:cNvPr id="5" name="TextBox 4"/>
          <p:cNvSpPr txBox="1"/>
          <p:nvPr/>
        </p:nvSpPr>
        <p:spPr>
          <a:xfrm>
            <a:off x="2207259" y="1802487"/>
            <a:ext cx="5105400" cy="430887"/>
          </a:xfrm>
          <a:prstGeom prst="rect">
            <a:avLst/>
          </a:prstGeom>
          <a:noFill/>
        </p:spPr>
        <p:txBody>
          <a:bodyPr wrap="square" rtlCol="0">
            <a:spAutoFit/>
          </a:bodyPr>
          <a:lstStyle/>
          <a:p>
            <a:r>
              <a:rPr lang="en-US" sz="2200" dirty="0">
                <a:solidFill>
                  <a:prstClr val="white"/>
                </a:solidFill>
                <a:latin typeface="Cambria" panose="02040503050406030204" pitchFamily="18" charset="0"/>
              </a:rPr>
              <a:t>Office of Proposal Development (OPD</a:t>
            </a:r>
            <a:r>
              <a:rPr lang="en-US" sz="2200" dirty="0" smtClean="0">
                <a:solidFill>
                  <a:prstClr val="white"/>
                </a:solidFill>
                <a:latin typeface="Cambria" panose="02040503050406030204" pitchFamily="18" charset="0"/>
              </a:rPr>
              <a:t>)</a:t>
            </a:r>
            <a:endParaRPr lang="en-US" sz="2200" dirty="0">
              <a:solidFill>
                <a:prstClr val="white"/>
              </a:solidFill>
              <a:latin typeface="Cambria" panose="02040503050406030204" pitchFamily="18" charset="0"/>
            </a:endParaRPr>
          </a:p>
        </p:txBody>
      </p:sp>
      <p:sp>
        <p:nvSpPr>
          <p:cNvPr id="6" name="Rectangle 5"/>
          <p:cNvSpPr/>
          <p:nvPr/>
        </p:nvSpPr>
        <p:spPr>
          <a:xfrm>
            <a:off x="2088011" y="1371600"/>
            <a:ext cx="5041637" cy="430887"/>
          </a:xfrm>
          <a:prstGeom prst="rect">
            <a:avLst/>
          </a:prstGeom>
        </p:spPr>
        <p:txBody>
          <a:bodyPr wrap="none">
            <a:spAutoFit/>
          </a:bodyPr>
          <a:lstStyle/>
          <a:p>
            <a:r>
              <a:rPr lang="en-US" sz="2200" dirty="0">
                <a:solidFill>
                  <a:prstClr val="white"/>
                </a:solidFill>
                <a:latin typeface="Cambria" panose="02040503050406030204" pitchFamily="18" charset="0"/>
              </a:rPr>
              <a:t>Office of Research Administration (ORA)</a:t>
            </a:r>
          </a:p>
        </p:txBody>
      </p:sp>
      <p:sp>
        <p:nvSpPr>
          <p:cNvPr id="7" name="Rectangle 6"/>
          <p:cNvSpPr/>
          <p:nvPr/>
        </p:nvSpPr>
        <p:spPr>
          <a:xfrm>
            <a:off x="2011811" y="1371600"/>
            <a:ext cx="5117837" cy="861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024241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2" cstate="print"/>
          <a:stretch>
            <a:fillRect/>
          </a:stretch>
        </p:blipFill>
        <p:spPr>
          <a:xfrm>
            <a:off x="2067233" y="2438400"/>
            <a:ext cx="4933333" cy="3857143"/>
          </a:xfrm>
          <a:prstGeom prst="rect">
            <a:avLst/>
          </a:prstGeom>
        </p:spPr>
      </p:pic>
      <p:sp>
        <p:nvSpPr>
          <p:cNvPr id="4" name="TextBox 3"/>
          <p:cNvSpPr txBox="1"/>
          <p:nvPr/>
        </p:nvSpPr>
        <p:spPr>
          <a:xfrm>
            <a:off x="1066800" y="1122647"/>
            <a:ext cx="7696200" cy="1261884"/>
          </a:xfrm>
          <a:prstGeom prst="rect">
            <a:avLst/>
          </a:prstGeom>
          <a:noFill/>
        </p:spPr>
        <p:txBody>
          <a:bodyPr wrap="square" rtlCol="0">
            <a:spAutoFit/>
          </a:bodyPr>
          <a:lstStyle/>
          <a:p>
            <a:r>
              <a:rPr lang="en-US" sz="2000" dirty="0" smtClean="0">
                <a:solidFill>
                  <a:prstClr val="white"/>
                </a:solidFill>
                <a:latin typeface="Cambria" panose="02040503050406030204" pitchFamily="18" charset="0"/>
              </a:rPr>
              <a:t>The collections of the Tufts Digital Library support </a:t>
            </a:r>
            <a:r>
              <a:rPr lang="en-US" sz="2000" dirty="0">
                <a:solidFill>
                  <a:prstClr val="white"/>
                </a:solidFill>
                <a:latin typeface="Cambria" panose="02040503050406030204" pitchFamily="18" charset="0"/>
              </a:rPr>
              <a:t>teaching and research at </a:t>
            </a:r>
            <a:r>
              <a:rPr lang="en-US" sz="2000" dirty="0" smtClean="0">
                <a:solidFill>
                  <a:prstClr val="white"/>
                </a:solidFill>
                <a:latin typeface="Cambria" panose="02040503050406030204" pitchFamily="18" charset="0"/>
              </a:rPr>
              <a:t>Tufts and feature resources </a:t>
            </a:r>
            <a:r>
              <a:rPr lang="en-US" sz="2000" dirty="0">
                <a:solidFill>
                  <a:prstClr val="white"/>
                </a:solidFill>
                <a:latin typeface="Cambria" panose="02040503050406030204" pitchFamily="18" charset="0"/>
              </a:rPr>
              <a:t>of enduring </a:t>
            </a:r>
            <a:r>
              <a:rPr lang="en-US" sz="2000" dirty="0" smtClean="0">
                <a:solidFill>
                  <a:prstClr val="white"/>
                </a:solidFill>
                <a:latin typeface="Cambria" panose="02040503050406030204" pitchFamily="18" charset="0"/>
              </a:rPr>
              <a:t>value, created </a:t>
            </a:r>
            <a:r>
              <a:rPr lang="en-US" sz="2000" dirty="0">
                <a:solidFill>
                  <a:prstClr val="white"/>
                </a:solidFill>
                <a:latin typeface="Cambria" panose="02040503050406030204" pitchFamily="18" charset="0"/>
              </a:rPr>
              <a:t>by </a:t>
            </a:r>
            <a:r>
              <a:rPr lang="en-US" sz="2000" dirty="0" smtClean="0">
                <a:solidFill>
                  <a:prstClr val="white"/>
                </a:solidFill>
                <a:latin typeface="Cambria" panose="02040503050406030204" pitchFamily="18" charset="0"/>
              </a:rPr>
              <a:t>the community’s members.</a:t>
            </a:r>
          </a:p>
          <a:p>
            <a:pPr algn="r"/>
            <a:r>
              <a:rPr lang="en-US" sz="1600" dirty="0">
                <a:solidFill>
                  <a:prstClr val="white"/>
                </a:solidFill>
              </a:rPr>
              <a:t>http://dl.tufts.edu/</a:t>
            </a:r>
            <a:endParaRPr lang="en-US" sz="1600" dirty="0" smtClean="0">
              <a:solidFill>
                <a:prstClr val="white"/>
              </a:solidFill>
            </a:endParaRPr>
          </a:p>
        </p:txBody>
      </p:sp>
    </p:spTree>
    <p:extLst>
      <p:ext uri="{BB962C8B-B14F-4D97-AF65-F5344CB8AC3E}">
        <p14:creationId xmlns:p14="http://schemas.microsoft.com/office/powerpoint/2010/main" xmlns="" val="544859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1" y="154379"/>
            <a:ext cx="2362200" cy="914400"/>
          </a:xfrm>
        </p:spPr>
        <p:txBody>
          <a:bodyPr>
            <a:noAutofit/>
          </a:bodyPr>
          <a:lstStyle/>
          <a:p>
            <a:pPr algn="l"/>
            <a:r>
              <a:rPr lang="en-US" sz="4200" dirty="0" smtClean="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rPr>
              <a:t>NDSR Boston</a:t>
            </a:r>
            <a:endParaRPr lang="en-US" sz="4200" dirty="0">
              <a:solidFill>
                <a:schemeClr val="accent6">
                  <a:lumMod val="75000"/>
                </a:schemeClr>
              </a:solidFill>
              <a:effectLst/>
              <a:latin typeface="Agency FB" panose="020B0503020202020204" pitchFamily="34" charset="0"/>
              <a:ea typeface="Arial Unicode MS" panose="020B0604020202020204" pitchFamily="34" charset="-128"/>
              <a:cs typeface="Arial Unicode MS" panose="020B0604020202020204" pitchFamily="34" charset="-128"/>
            </a:endParaRPr>
          </a:p>
        </p:txBody>
      </p:sp>
      <p:cxnSp>
        <p:nvCxnSpPr>
          <p:cNvPr id="22" name="Straight Connector 21"/>
          <p:cNvCxnSpPr/>
          <p:nvPr/>
        </p:nvCxnSpPr>
        <p:spPr>
          <a:xfrm>
            <a:off x="533400" y="9906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8348" y="6096000"/>
            <a:ext cx="8077200" cy="0"/>
          </a:xfrm>
          <a:prstGeom prst="line">
            <a:avLst/>
          </a:prstGeom>
          <a:ln w="20320">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stretch>
            <a:fillRect/>
          </a:stretch>
        </p:blipFill>
        <p:spPr>
          <a:xfrm>
            <a:off x="533400" y="2209800"/>
            <a:ext cx="3380952" cy="3152381"/>
          </a:xfrm>
          <a:prstGeom prst="rect">
            <a:avLst/>
          </a:prstGeom>
        </p:spPr>
      </p:pic>
      <p:sp>
        <p:nvSpPr>
          <p:cNvPr id="4" name="TextBox 3"/>
          <p:cNvSpPr txBox="1"/>
          <p:nvPr/>
        </p:nvSpPr>
        <p:spPr>
          <a:xfrm>
            <a:off x="762000" y="1571765"/>
            <a:ext cx="3429000" cy="461665"/>
          </a:xfrm>
          <a:prstGeom prst="rect">
            <a:avLst/>
          </a:prstGeom>
          <a:noFill/>
        </p:spPr>
        <p:txBody>
          <a:bodyPr wrap="square" rtlCol="0">
            <a:spAutoFit/>
          </a:bodyPr>
          <a:lstStyle/>
          <a:p>
            <a:r>
              <a:rPr lang="en-US" sz="2400" dirty="0" smtClean="0">
                <a:solidFill>
                  <a:prstClr val="white"/>
                </a:solidFill>
                <a:latin typeface="Cambria" panose="02040503050406030204" pitchFamily="18" charset="0"/>
              </a:rPr>
              <a:t>Fedora Object Model</a:t>
            </a:r>
            <a:endParaRPr lang="en-US" sz="2400" dirty="0">
              <a:solidFill>
                <a:prstClr val="white"/>
              </a:solidFill>
              <a:latin typeface="Cambria" panose="02040503050406030204" pitchFamily="18" charset="0"/>
            </a:endParaRPr>
          </a:p>
        </p:txBody>
      </p:sp>
      <p:sp>
        <p:nvSpPr>
          <p:cNvPr id="5" name="TextBox 4"/>
          <p:cNvSpPr txBox="1"/>
          <p:nvPr/>
        </p:nvSpPr>
        <p:spPr>
          <a:xfrm>
            <a:off x="4191000" y="2209800"/>
            <a:ext cx="4800600" cy="2569934"/>
          </a:xfrm>
          <a:prstGeom prst="rect">
            <a:avLst/>
          </a:prstGeom>
          <a:noFill/>
        </p:spPr>
        <p:txBody>
          <a:bodyPr wrap="square" rtlCol="0">
            <a:spAutoFit/>
          </a:bodyPr>
          <a:lstStyle/>
          <a:p>
            <a:pPr algn="ctr" fontAlgn="base"/>
            <a:r>
              <a:rPr lang="en-US" sz="2300" b="1" dirty="0">
                <a:solidFill>
                  <a:prstClr val="white"/>
                </a:solidFill>
                <a:latin typeface="Cambria" panose="02040503050406030204" pitchFamily="18" charset="0"/>
              </a:rPr>
              <a:t>Control </a:t>
            </a:r>
            <a:r>
              <a:rPr lang="en-US" sz="2300" b="1" dirty="0" smtClean="0">
                <a:solidFill>
                  <a:prstClr val="white"/>
                </a:solidFill>
                <a:latin typeface="Cambria" panose="02040503050406030204" pitchFamily="18" charset="0"/>
              </a:rPr>
              <a:t>Groups:</a:t>
            </a:r>
            <a:endParaRPr lang="en-US" sz="2300" dirty="0">
              <a:solidFill>
                <a:prstClr val="white"/>
              </a:solidFill>
              <a:latin typeface="Cambria" panose="02040503050406030204" pitchFamily="18" charset="0"/>
            </a:endParaRPr>
          </a:p>
          <a:p>
            <a:pPr fontAlgn="base"/>
            <a:endParaRPr lang="en-US" sz="2300" b="1" dirty="0" smtClean="0">
              <a:solidFill>
                <a:prstClr val="white"/>
              </a:solidFill>
              <a:latin typeface="Cambria" panose="02040503050406030204" pitchFamily="18" charset="0"/>
            </a:endParaRPr>
          </a:p>
          <a:p>
            <a:pPr marL="342900" indent="-342900" fontAlgn="base">
              <a:buFont typeface="Arial" panose="020B0604020202020204" pitchFamily="34" charset="0"/>
              <a:buChar char="•"/>
            </a:pPr>
            <a:r>
              <a:rPr lang="en-US" sz="2300" b="1" dirty="0" smtClean="0">
                <a:solidFill>
                  <a:prstClr val="white"/>
                </a:solidFill>
                <a:latin typeface="Cambria" panose="02040503050406030204" pitchFamily="18" charset="0"/>
              </a:rPr>
              <a:t>Internal </a:t>
            </a:r>
            <a:r>
              <a:rPr lang="en-US" sz="2300" b="1" dirty="0">
                <a:solidFill>
                  <a:prstClr val="white"/>
                </a:solidFill>
                <a:latin typeface="Cambria" panose="02040503050406030204" pitchFamily="18" charset="0"/>
              </a:rPr>
              <a:t>XML </a:t>
            </a:r>
            <a:r>
              <a:rPr lang="en-US" sz="2300" b="1" dirty="0" smtClean="0">
                <a:solidFill>
                  <a:prstClr val="white"/>
                </a:solidFill>
                <a:latin typeface="Cambria" panose="02040503050406030204" pitchFamily="18" charset="0"/>
              </a:rPr>
              <a:t>Content</a:t>
            </a:r>
            <a:endParaRPr lang="en-US" sz="2300" dirty="0">
              <a:solidFill>
                <a:prstClr val="white"/>
              </a:solidFill>
              <a:latin typeface="Cambria" panose="02040503050406030204" pitchFamily="18" charset="0"/>
            </a:endParaRPr>
          </a:p>
          <a:p>
            <a:pPr marL="342900" indent="-342900" fontAlgn="base">
              <a:buFont typeface="Arial" panose="020B0604020202020204" pitchFamily="34" charset="0"/>
              <a:buChar char="•"/>
            </a:pPr>
            <a:r>
              <a:rPr lang="en-US" sz="2300" b="1" dirty="0" smtClean="0">
                <a:solidFill>
                  <a:prstClr val="white"/>
                </a:solidFill>
                <a:latin typeface="Cambria" panose="02040503050406030204" pitchFamily="18" charset="0"/>
              </a:rPr>
              <a:t>Managed Content </a:t>
            </a:r>
          </a:p>
          <a:p>
            <a:pPr marL="342900" indent="-342900" fontAlgn="base">
              <a:buFont typeface="Arial" panose="020B0604020202020204" pitchFamily="34" charset="0"/>
              <a:buChar char="•"/>
            </a:pPr>
            <a:r>
              <a:rPr lang="en-US" sz="2300" b="1" dirty="0" smtClean="0">
                <a:solidFill>
                  <a:prstClr val="white"/>
                </a:solidFill>
                <a:latin typeface="Cambria" panose="02040503050406030204" pitchFamily="18" charset="0"/>
              </a:rPr>
              <a:t>Externally Referenced Content</a:t>
            </a:r>
          </a:p>
          <a:p>
            <a:pPr marL="342900" indent="-342900" fontAlgn="base">
              <a:buFont typeface="Arial" panose="020B0604020202020204" pitchFamily="34" charset="0"/>
              <a:buChar char="•"/>
            </a:pPr>
            <a:r>
              <a:rPr lang="en-US" sz="2300" b="1" smtClean="0">
                <a:solidFill>
                  <a:prstClr val="white"/>
                </a:solidFill>
                <a:latin typeface="Cambria" panose="02040503050406030204" pitchFamily="18" charset="0"/>
              </a:rPr>
              <a:t>Redirect </a:t>
            </a:r>
            <a:r>
              <a:rPr lang="en-US" sz="2300" b="1" dirty="0" smtClean="0">
                <a:solidFill>
                  <a:prstClr val="white"/>
                </a:solidFill>
                <a:latin typeface="Cambria" panose="02040503050406030204" pitchFamily="18" charset="0"/>
              </a:rPr>
              <a:t>Referenced Content</a:t>
            </a:r>
            <a:endParaRPr lang="en-US" sz="2300" dirty="0">
              <a:solidFill>
                <a:prstClr val="white"/>
              </a:solidFill>
              <a:latin typeface="Cambria" panose="02040503050406030204" pitchFamily="18" charset="0"/>
            </a:endParaRPr>
          </a:p>
          <a:p>
            <a:endParaRPr lang="en-US" sz="2300" dirty="0">
              <a:solidFill>
                <a:prstClr val="white"/>
              </a:solidFill>
              <a:latin typeface="Cambria" panose="02040503050406030204" pitchFamily="18" charset="0"/>
            </a:endParaRPr>
          </a:p>
        </p:txBody>
      </p:sp>
    </p:spTree>
    <p:extLst>
      <p:ext uri="{BB962C8B-B14F-4D97-AF65-F5344CB8AC3E}">
        <p14:creationId xmlns:p14="http://schemas.microsoft.com/office/powerpoint/2010/main" xmlns="" val="577459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WGBH Digital Media Preservation Project</a:t>
            </a:r>
            <a:endParaRPr lang="en-US" dirty="0"/>
          </a:p>
        </p:txBody>
      </p:sp>
      <p:sp>
        <p:nvSpPr>
          <p:cNvPr id="3" name="Text Placeholder 2"/>
          <p:cNvSpPr>
            <a:spLocks noGrp="1"/>
          </p:cNvSpPr>
          <p:nvPr>
            <p:ph type="body" idx="1"/>
          </p:nvPr>
        </p:nvSpPr>
        <p:spPr/>
        <p:txBody>
          <a:bodyPr/>
          <a:lstStyle/>
          <a:p>
            <a:r>
              <a:rPr lang="en-US" dirty="0" smtClean="0"/>
              <a:t>Rebecca Fraimow, Host: WGBH</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3659" y="59601"/>
            <a:ext cx="7724145" cy="1470025"/>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7" name="Picture 6"/>
          <p:cNvPicPr>
            <a:picLocks noChangeAspect="1"/>
          </p:cNvPicPr>
          <p:nvPr/>
        </p:nvPicPr>
        <p:blipFill>
          <a:blip r:embed="rId2" cstate="print"/>
          <a:stretch>
            <a:fillRect/>
          </a:stretch>
        </p:blipFill>
        <p:spPr>
          <a:xfrm>
            <a:off x="902611" y="1875949"/>
            <a:ext cx="3052625" cy="3052625"/>
          </a:xfrm>
          <a:prstGeom prst="rect">
            <a:avLst/>
          </a:prstGeom>
        </p:spPr>
      </p:pic>
      <p:sp>
        <p:nvSpPr>
          <p:cNvPr id="8" name="Title 1"/>
          <p:cNvSpPr txBox="1">
            <a:spLocks/>
          </p:cNvSpPr>
          <p:nvPr/>
        </p:nvSpPr>
        <p:spPr>
          <a:xfrm>
            <a:off x="613643" y="59601"/>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Major initiatives…</a:t>
            </a:r>
            <a:endParaRPr lang="en-US" sz="4000" dirty="0">
              <a:solidFill>
                <a:srgbClr val="5F0817"/>
              </a:solidFill>
              <a:latin typeface="Abadi MT Condensed Extra Bold"/>
              <a:cs typeface="Abadi MT Condensed Extra Bold"/>
            </a:endParaRPr>
          </a:p>
        </p:txBody>
      </p:sp>
      <p:pic>
        <p:nvPicPr>
          <p:cNvPr id="10" name="Picture 9"/>
          <p:cNvPicPr>
            <a:picLocks noChangeAspect="1"/>
          </p:cNvPicPr>
          <p:nvPr/>
        </p:nvPicPr>
        <p:blipFill>
          <a:blip r:embed="rId3" cstate="print"/>
          <a:stretch>
            <a:fillRect/>
          </a:stretch>
        </p:blipFill>
        <p:spPr>
          <a:xfrm>
            <a:off x="4797077" y="2105288"/>
            <a:ext cx="3588966" cy="2189269"/>
          </a:xfrm>
          <a:prstGeom prst="rect">
            <a:avLst/>
          </a:prstGeom>
        </p:spPr>
      </p:pic>
      <p:pic>
        <p:nvPicPr>
          <p:cNvPr id="11" name="Picture 10"/>
          <p:cNvPicPr>
            <a:picLocks noChangeAspect="1"/>
          </p:cNvPicPr>
          <p:nvPr/>
        </p:nvPicPr>
        <p:blipFill>
          <a:blip r:embed="rId4" cstate="print"/>
          <a:stretch>
            <a:fillRect/>
          </a:stretch>
        </p:blipFill>
        <p:spPr>
          <a:xfrm>
            <a:off x="2165029" y="4294560"/>
            <a:ext cx="4888882" cy="3670493"/>
          </a:xfrm>
          <a:prstGeom prst="rect">
            <a:avLst/>
          </a:prstGeom>
        </p:spPr>
      </p:pic>
    </p:spTree>
    <p:extLst>
      <p:ext uri="{BB962C8B-B14F-4D97-AF65-F5344CB8AC3E}">
        <p14:creationId xmlns="" xmlns:p14="http://schemas.microsoft.com/office/powerpoint/2010/main" val="2167654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 y="182826"/>
            <a:ext cx="7432093" cy="114185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itle 1"/>
          <p:cNvSpPr txBox="1">
            <a:spLocks/>
          </p:cNvSpPr>
          <p:nvPr/>
        </p:nvSpPr>
        <p:spPr>
          <a:xfrm>
            <a:off x="388237" y="4290881"/>
            <a:ext cx="8665650" cy="19336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a:buChar char="•"/>
            </a:pPr>
            <a:r>
              <a:rPr lang="en-US" sz="3000" dirty="0" smtClean="0">
                <a:solidFill>
                  <a:prstClr val="black"/>
                </a:solidFill>
                <a:latin typeface="Abadi MT Condensed Extra Bold"/>
                <a:cs typeface="Abadi MT Condensed Extra Bold"/>
              </a:rPr>
              <a:t>Stock sales</a:t>
            </a:r>
          </a:p>
          <a:p>
            <a:pPr marL="571500" indent="-571500" algn="l">
              <a:buFont typeface="Arial"/>
              <a:buChar char="•"/>
            </a:pPr>
            <a:r>
              <a:rPr lang="en-US" sz="3000" dirty="0" smtClean="0">
                <a:solidFill>
                  <a:prstClr val="black"/>
                </a:solidFill>
                <a:latin typeface="Abadi MT Condensed Extra Bold"/>
                <a:cs typeface="Abadi MT Condensed Extra Bold"/>
              </a:rPr>
              <a:t>Production assistance</a:t>
            </a:r>
          </a:p>
          <a:p>
            <a:pPr marL="571500" indent="-571500" algn="l">
              <a:buFont typeface="Arial"/>
              <a:buChar char="•"/>
            </a:pPr>
            <a:r>
              <a:rPr lang="en-US" sz="3000" dirty="0" smtClean="0">
                <a:solidFill>
                  <a:prstClr val="black"/>
                </a:solidFill>
                <a:latin typeface="Abadi MT Condensed Extra Bold"/>
                <a:cs typeface="Abadi MT Condensed Extra Bold"/>
              </a:rPr>
              <a:t>Researcher assistance</a:t>
            </a:r>
          </a:p>
          <a:p>
            <a:pPr marL="571500" indent="-571500" algn="l">
              <a:buFont typeface="Arial"/>
              <a:buChar char="•"/>
            </a:pPr>
            <a:r>
              <a:rPr lang="en-US" sz="3000" dirty="0" smtClean="0">
                <a:solidFill>
                  <a:prstClr val="black"/>
                </a:solidFill>
                <a:latin typeface="Abadi MT Condensed Extra Bold"/>
                <a:cs typeface="Abadi MT Condensed Extra Bold"/>
              </a:rPr>
              <a:t>Administrative metadata management</a:t>
            </a:r>
          </a:p>
          <a:p>
            <a:pPr marL="571500" indent="-571500" algn="l">
              <a:buFont typeface="Arial"/>
              <a:buChar char="•"/>
            </a:pPr>
            <a:r>
              <a:rPr lang="en-US" sz="3000" dirty="0" smtClean="0">
                <a:solidFill>
                  <a:prstClr val="black"/>
                </a:solidFill>
                <a:latin typeface="Abadi MT Condensed Extra Bold"/>
                <a:cs typeface="Abadi MT Condensed Extra Bold"/>
              </a:rPr>
              <a:t>Descriptive metadata management</a:t>
            </a:r>
          </a:p>
          <a:p>
            <a:pPr marL="571500" indent="-571500" algn="l">
              <a:buFont typeface="Arial"/>
              <a:buChar char="•"/>
            </a:pPr>
            <a:r>
              <a:rPr lang="en-US" sz="3000" dirty="0" smtClean="0">
                <a:solidFill>
                  <a:prstClr val="black"/>
                </a:solidFill>
                <a:latin typeface="Abadi MT Condensed Extra Bold"/>
                <a:cs typeface="Abadi MT Condensed Extra Bold"/>
              </a:rPr>
              <a:t>Rights metadata management</a:t>
            </a:r>
          </a:p>
          <a:p>
            <a:pPr marL="571500" indent="-571500" algn="l">
              <a:buFont typeface="Arial"/>
              <a:buChar char="•"/>
            </a:pPr>
            <a:r>
              <a:rPr lang="en-US" sz="3000" dirty="0" smtClean="0">
                <a:solidFill>
                  <a:prstClr val="black"/>
                </a:solidFill>
                <a:latin typeface="Abadi MT Condensed Extra Bold"/>
                <a:cs typeface="Abadi MT Condensed Extra Bold"/>
              </a:rPr>
              <a:t>Ingest into DAM</a:t>
            </a:r>
          </a:p>
          <a:p>
            <a:pPr marL="571500" indent="-571500" algn="l">
              <a:buFont typeface="Arial"/>
              <a:buChar char="•"/>
            </a:pPr>
            <a:r>
              <a:rPr lang="en-US" sz="3000" dirty="0" smtClean="0">
                <a:solidFill>
                  <a:prstClr val="black"/>
                </a:solidFill>
                <a:latin typeface="Abadi MT Condensed Extra Bold"/>
                <a:cs typeface="Abadi MT Condensed Extra Bold"/>
              </a:rPr>
              <a:t>LTO backup and maintenance </a:t>
            </a:r>
          </a:p>
          <a:p>
            <a:pPr marL="571500" indent="-571500" algn="l">
              <a:buFont typeface="Arial"/>
              <a:buChar char="•"/>
            </a:pPr>
            <a:endParaRPr lang="en-US" sz="3200" dirty="0" smtClean="0">
              <a:solidFill>
                <a:prstClr val="black"/>
              </a:solidFill>
              <a:latin typeface="Abadi MT Condensed Extra Bold"/>
              <a:cs typeface="Abadi MT Condensed Extra Bold"/>
            </a:endParaRPr>
          </a:p>
          <a:p>
            <a:pPr marL="571500" indent="-571500" algn="l">
              <a:buFont typeface="Arial"/>
              <a:buChar char="•"/>
            </a:pPr>
            <a:endParaRPr lang="en-US" sz="3200" dirty="0" smtClean="0">
              <a:solidFill>
                <a:prstClr val="black"/>
              </a:solidFill>
              <a:latin typeface="Abadi MT Condensed Extra Bold"/>
              <a:cs typeface="Abadi MT Condensed Extra Bold"/>
            </a:endParaRPr>
          </a:p>
          <a:p>
            <a:pPr marL="571500" indent="-571500" algn="l">
              <a:buFont typeface="Arial"/>
              <a:buChar char="•"/>
            </a:pPr>
            <a:endParaRPr lang="en-US" sz="3200" dirty="0" smtClean="0">
              <a:solidFill>
                <a:prstClr val="black"/>
              </a:solidFill>
              <a:latin typeface="Abadi MT Condensed Extra Bold"/>
              <a:cs typeface="Abadi MT Condensed Extra Bold"/>
            </a:endParaRPr>
          </a:p>
          <a:p>
            <a:pPr marL="571500" indent="-571500" algn="l">
              <a:buFont typeface="Arial"/>
              <a:buChar char="•"/>
            </a:pPr>
            <a:endParaRPr lang="en-US" sz="3200" dirty="0" smtClean="0">
              <a:solidFill>
                <a:prstClr val="black"/>
              </a:solidFill>
              <a:latin typeface="Abadi MT Condensed Extra Bold"/>
              <a:cs typeface="Abadi MT Condensed Extra Bold"/>
            </a:endParaRPr>
          </a:p>
        </p:txBody>
      </p:sp>
      <p:pic>
        <p:nvPicPr>
          <p:cNvPr id="8" name="Picture 7"/>
          <p:cNvPicPr>
            <a:picLocks noChangeAspect="1"/>
          </p:cNvPicPr>
          <p:nvPr/>
        </p:nvPicPr>
        <p:blipFill>
          <a:blip r:embed="rId2" cstate="print"/>
          <a:stretch>
            <a:fillRect/>
          </a:stretch>
        </p:blipFill>
        <p:spPr>
          <a:xfrm>
            <a:off x="7593628" y="3796125"/>
            <a:ext cx="1397794" cy="1397795"/>
          </a:xfrm>
          <a:prstGeom prst="rect">
            <a:avLst/>
          </a:prstGeom>
        </p:spPr>
      </p:pic>
      <p:pic>
        <p:nvPicPr>
          <p:cNvPr id="9" name="Picture 8"/>
          <p:cNvPicPr>
            <a:picLocks noChangeAspect="1"/>
          </p:cNvPicPr>
          <p:nvPr/>
        </p:nvPicPr>
        <p:blipFill>
          <a:blip r:embed="rId3" cstate="print"/>
          <a:stretch>
            <a:fillRect/>
          </a:stretch>
        </p:blipFill>
        <p:spPr>
          <a:xfrm>
            <a:off x="7033492" y="5257719"/>
            <a:ext cx="1957930" cy="1466615"/>
          </a:xfrm>
          <a:prstGeom prst="rect">
            <a:avLst/>
          </a:prstGeom>
        </p:spPr>
      </p:pic>
      <p:sp>
        <p:nvSpPr>
          <p:cNvPr id="13" name="Title 1"/>
          <p:cNvSpPr txBox="1">
            <a:spLocks/>
          </p:cNvSpPr>
          <p:nvPr/>
        </p:nvSpPr>
        <p:spPr>
          <a:xfrm>
            <a:off x="613643" y="69249"/>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…and daily operations</a:t>
            </a:r>
            <a:endParaRPr lang="en-US" sz="4000" dirty="0">
              <a:solidFill>
                <a:srgbClr val="5F0817"/>
              </a:solidFill>
              <a:latin typeface="Abadi MT Condensed Extra Bold"/>
              <a:cs typeface="Abadi MT Condensed Extra Bold"/>
            </a:endParaRPr>
          </a:p>
        </p:txBody>
      </p:sp>
      <p:pic>
        <p:nvPicPr>
          <p:cNvPr id="7" name="Picture 6"/>
          <p:cNvPicPr>
            <a:picLocks noChangeAspect="1"/>
          </p:cNvPicPr>
          <p:nvPr/>
        </p:nvPicPr>
        <p:blipFill>
          <a:blip r:embed="rId4" cstate="print"/>
          <a:stretch>
            <a:fillRect/>
          </a:stretch>
        </p:blipFill>
        <p:spPr>
          <a:xfrm>
            <a:off x="6948292" y="2583752"/>
            <a:ext cx="2052716" cy="1154653"/>
          </a:xfrm>
          <a:prstGeom prst="rect">
            <a:avLst/>
          </a:prstGeom>
        </p:spPr>
      </p:pic>
      <p:pic>
        <p:nvPicPr>
          <p:cNvPr id="6" name="Picture 5"/>
          <p:cNvPicPr>
            <a:picLocks noChangeAspect="1"/>
          </p:cNvPicPr>
          <p:nvPr/>
        </p:nvPicPr>
        <p:blipFill>
          <a:blip r:embed="rId5" cstate="print"/>
          <a:stretch>
            <a:fillRect/>
          </a:stretch>
        </p:blipFill>
        <p:spPr>
          <a:xfrm>
            <a:off x="7253339" y="1398149"/>
            <a:ext cx="1747669" cy="1138899"/>
          </a:xfrm>
          <a:prstGeom prst="rect">
            <a:avLst/>
          </a:prstGeom>
        </p:spPr>
      </p:pic>
    </p:spTree>
    <p:extLst>
      <p:ext uri="{BB962C8B-B14F-4D97-AF65-F5344CB8AC3E}">
        <p14:creationId xmlns="" xmlns:p14="http://schemas.microsoft.com/office/powerpoint/2010/main" val="29889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9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9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99"/>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9"/>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999"/>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1144359" y="1435931"/>
            <a:ext cx="4490880" cy="6728384"/>
          </a:xfrm>
          <a:prstGeom prst="rect">
            <a:avLst/>
          </a:prstGeom>
        </p:spPr>
      </p:pic>
      <p:pic>
        <p:nvPicPr>
          <p:cNvPr id="13" name="Picture 12"/>
          <p:cNvPicPr>
            <a:picLocks noChangeAspect="1"/>
          </p:cNvPicPr>
          <p:nvPr/>
        </p:nvPicPr>
        <p:blipFill>
          <a:blip r:embed="rId3" cstate="print"/>
          <a:stretch>
            <a:fillRect/>
          </a:stretch>
        </p:blipFill>
        <p:spPr>
          <a:xfrm>
            <a:off x="2727323" y="1797459"/>
            <a:ext cx="3737693" cy="2802032"/>
          </a:xfrm>
          <a:prstGeom prst="rect">
            <a:avLst/>
          </a:prstGeom>
        </p:spPr>
      </p:pic>
      <p:sp>
        <p:nvSpPr>
          <p:cNvPr id="4" name="Title 1"/>
          <p:cNvSpPr txBox="1">
            <a:spLocks/>
          </p:cNvSpPr>
          <p:nvPr/>
        </p:nvSpPr>
        <p:spPr>
          <a:xfrm>
            <a:off x="613643" y="3806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prstClr val="black"/>
                </a:solidFill>
                <a:latin typeface="Abadi MT Condensed Extra Bold"/>
                <a:cs typeface="Abadi MT Condensed Extra Bold"/>
              </a:rPr>
              <a:t>Phase One</a:t>
            </a:r>
            <a:endParaRPr lang="en-US" sz="4800" dirty="0">
              <a:solidFill>
                <a:prstClr val="black"/>
              </a:solidFill>
              <a:latin typeface="Abadi MT Condensed Extra Bold"/>
              <a:cs typeface="Abadi MT Condensed Extra Bold"/>
            </a:endParaRPr>
          </a:p>
        </p:txBody>
      </p:sp>
      <p:sp>
        <p:nvSpPr>
          <p:cNvPr id="14" name="Rectangle 13"/>
          <p:cNvSpPr/>
          <p:nvPr/>
        </p:nvSpPr>
        <p:spPr>
          <a:xfrm>
            <a:off x="5" y="182826"/>
            <a:ext cx="7432093" cy="114185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Title 1"/>
          <p:cNvSpPr txBox="1">
            <a:spLocks/>
          </p:cNvSpPr>
          <p:nvPr/>
        </p:nvSpPr>
        <p:spPr>
          <a:xfrm>
            <a:off x="613643" y="54818"/>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Phase One</a:t>
            </a:r>
            <a:endParaRPr lang="en-US" sz="4000" dirty="0">
              <a:solidFill>
                <a:srgbClr val="5F0817"/>
              </a:solidFill>
              <a:latin typeface="Abadi MT Condensed Extra Bold"/>
              <a:cs typeface="Abadi MT Condensed Extra Bold"/>
            </a:endParaRPr>
          </a:p>
        </p:txBody>
      </p:sp>
      <p:pic>
        <p:nvPicPr>
          <p:cNvPr id="5" name="Picture 4"/>
          <p:cNvPicPr>
            <a:picLocks noChangeAspect="1"/>
          </p:cNvPicPr>
          <p:nvPr/>
        </p:nvPicPr>
        <p:blipFill>
          <a:blip r:embed="rId4" cstate="print"/>
          <a:stretch>
            <a:fillRect/>
          </a:stretch>
        </p:blipFill>
        <p:spPr>
          <a:xfrm>
            <a:off x="3692873" y="4579209"/>
            <a:ext cx="1998064" cy="1949528"/>
          </a:xfrm>
          <a:prstGeom prst="rect">
            <a:avLst/>
          </a:prstGeom>
        </p:spPr>
      </p:pic>
      <p:pic>
        <p:nvPicPr>
          <p:cNvPr id="16" name="Picture 15"/>
          <p:cNvPicPr>
            <a:picLocks noChangeAspect="1"/>
          </p:cNvPicPr>
          <p:nvPr/>
        </p:nvPicPr>
        <p:blipFill>
          <a:blip r:embed="rId5" cstate="print"/>
          <a:stretch>
            <a:fillRect/>
          </a:stretch>
        </p:blipFill>
        <p:spPr>
          <a:xfrm>
            <a:off x="7593628" y="3796125"/>
            <a:ext cx="1397794" cy="1397795"/>
          </a:xfrm>
          <a:prstGeom prst="rect">
            <a:avLst/>
          </a:prstGeom>
        </p:spPr>
      </p:pic>
      <p:pic>
        <p:nvPicPr>
          <p:cNvPr id="17" name="Picture 16"/>
          <p:cNvPicPr>
            <a:picLocks noChangeAspect="1"/>
          </p:cNvPicPr>
          <p:nvPr/>
        </p:nvPicPr>
        <p:blipFill>
          <a:blip r:embed="rId6" cstate="print"/>
          <a:stretch>
            <a:fillRect/>
          </a:stretch>
        </p:blipFill>
        <p:spPr>
          <a:xfrm>
            <a:off x="7033492" y="5257719"/>
            <a:ext cx="1957930" cy="1466615"/>
          </a:xfrm>
          <a:prstGeom prst="rect">
            <a:avLst/>
          </a:prstGeom>
        </p:spPr>
      </p:pic>
      <p:pic>
        <p:nvPicPr>
          <p:cNvPr id="18" name="Picture 17"/>
          <p:cNvPicPr>
            <a:picLocks noChangeAspect="1"/>
          </p:cNvPicPr>
          <p:nvPr/>
        </p:nvPicPr>
        <p:blipFill>
          <a:blip r:embed="rId7" cstate="print"/>
          <a:stretch>
            <a:fillRect/>
          </a:stretch>
        </p:blipFill>
        <p:spPr>
          <a:xfrm>
            <a:off x="6948292" y="2583752"/>
            <a:ext cx="2052716" cy="1154653"/>
          </a:xfrm>
          <a:prstGeom prst="rect">
            <a:avLst/>
          </a:prstGeom>
        </p:spPr>
      </p:pic>
      <p:pic>
        <p:nvPicPr>
          <p:cNvPr id="19" name="Picture 18"/>
          <p:cNvPicPr>
            <a:picLocks noChangeAspect="1"/>
          </p:cNvPicPr>
          <p:nvPr/>
        </p:nvPicPr>
        <p:blipFill>
          <a:blip r:embed="rId8" cstate="print"/>
          <a:stretch>
            <a:fillRect/>
          </a:stretch>
        </p:blipFill>
        <p:spPr>
          <a:xfrm>
            <a:off x="7253339" y="1398149"/>
            <a:ext cx="1747669" cy="1138899"/>
          </a:xfrm>
          <a:prstGeom prst="rect">
            <a:avLst/>
          </a:prstGeom>
        </p:spPr>
      </p:pic>
    </p:spTree>
    <p:extLst>
      <p:ext uri="{BB962C8B-B14F-4D97-AF65-F5344CB8AC3E}">
        <p14:creationId xmlns="" xmlns:p14="http://schemas.microsoft.com/office/powerpoint/2010/main" val="1135268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165029" y="4294560"/>
            <a:ext cx="4888882" cy="3670493"/>
          </a:xfrm>
          <a:prstGeom prst="rect">
            <a:avLst/>
          </a:prstGeom>
        </p:spPr>
      </p:pic>
      <p:pic>
        <p:nvPicPr>
          <p:cNvPr id="8" name="Picture 7"/>
          <p:cNvPicPr>
            <a:picLocks noChangeAspect="1"/>
          </p:cNvPicPr>
          <p:nvPr/>
        </p:nvPicPr>
        <p:blipFill>
          <a:blip r:embed="rId3" cstate="print"/>
          <a:stretch>
            <a:fillRect/>
          </a:stretch>
        </p:blipFill>
        <p:spPr>
          <a:xfrm>
            <a:off x="2727323" y="1797459"/>
            <a:ext cx="3737693" cy="2802032"/>
          </a:xfrm>
          <a:prstGeom prst="rect">
            <a:avLst/>
          </a:prstGeom>
        </p:spPr>
      </p:pic>
      <p:pic>
        <p:nvPicPr>
          <p:cNvPr id="10" name="Picture 9"/>
          <p:cNvPicPr>
            <a:picLocks noChangeAspect="1"/>
          </p:cNvPicPr>
          <p:nvPr/>
        </p:nvPicPr>
        <p:blipFill>
          <a:blip r:embed="rId4" cstate="print"/>
          <a:stretch>
            <a:fillRect/>
          </a:stretch>
        </p:blipFill>
        <p:spPr>
          <a:xfrm>
            <a:off x="-808348" y="1319309"/>
            <a:ext cx="3755071" cy="5950496"/>
          </a:xfrm>
          <a:prstGeom prst="rect">
            <a:avLst/>
          </a:prstGeom>
        </p:spPr>
      </p:pic>
      <p:pic>
        <p:nvPicPr>
          <p:cNvPr id="11" name="Picture 10"/>
          <p:cNvPicPr>
            <a:picLocks noChangeAspect="1"/>
          </p:cNvPicPr>
          <p:nvPr/>
        </p:nvPicPr>
        <p:blipFill>
          <a:blip r:embed="rId5" cstate="print"/>
          <a:stretch>
            <a:fillRect/>
          </a:stretch>
        </p:blipFill>
        <p:spPr>
          <a:xfrm>
            <a:off x="6712759" y="4294557"/>
            <a:ext cx="2403866" cy="2403867"/>
          </a:xfrm>
          <a:prstGeom prst="rect">
            <a:avLst/>
          </a:prstGeom>
        </p:spPr>
      </p:pic>
      <p:pic>
        <p:nvPicPr>
          <p:cNvPr id="12" name="Picture 11"/>
          <p:cNvPicPr>
            <a:picLocks noChangeAspect="1"/>
          </p:cNvPicPr>
          <p:nvPr/>
        </p:nvPicPr>
        <p:blipFill>
          <a:blip r:embed="rId6" cstate="print"/>
          <a:stretch>
            <a:fillRect/>
          </a:stretch>
        </p:blipFill>
        <p:spPr>
          <a:xfrm>
            <a:off x="6380606" y="1652384"/>
            <a:ext cx="2736035" cy="1668981"/>
          </a:xfrm>
          <a:prstGeom prst="rect">
            <a:avLst/>
          </a:prstGeom>
        </p:spPr>
      </p:pic>
      <p:sp>
        <p:nvSpPr>
          <p:cNvPr id="17" name="Title 1"/>
          <p:cNvSpPr txBox="1">
            <a:spLocks/>
          </p:cNvSpPr>
          <p:nvPr/>
        </p:nvSpPr>
        <p:spPr>
          <a:xfrm>
            <a:off x="613643" y="3806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prstClr val="black"/>
                </a:solidFill>
                <a:latin typeface="Abadi MT Condensed Extra Bold"/>
                <a:cs typeface="Abadi MT Condensed Extra Bold"/>
              </a:rPr>
              <a:t>Phase One</a:t>
            </a:r>
            <a:endParaRPr lang="en-US" sz="4800" dirty="0">
              <a:solidFill>
                <a:prstClr val="black"/>
              </a:solidFill>
              <a:latin typeface="Abadi MT Condensed Extra Bold"/>
              <a:cs typeface="Abadi MT Condensed Extra Bold"/>
            </a:endParaRPr>
          </a:p>
        </p:txBody>
      </p:sp>
      <p:sp>
        <p:nvSpPr>
          <p:cNvPr id="18" name="Rectangle 17"/>
          <p:cNvSpPr/>
          <p:nvPr/>
        </p:nvSpPr>
        <p:spPr>
          <a:xfrm>
            <a:off x="5" y="182826"/>
            <a:ext cx="7432093" cy="114185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9" name="Title 1"/>
          <p:cNvSpPr txBox="1">
            <a:spLocks/>
          </p:cNvSpPr>
          <p:nvPr/>
        </p:nvSpPr>
        <p:spPr>
          <a:xfrm>
            <a:off x="613643" y="54818"/>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Phase Two</a:t>
            </a:r>
            <a:endParaRPr lang="en-US" sz="4000" dirty="0">
              <a:solidFill>
                <a:srgbClr val="5F0817"/>
              </a:solidFill>
              <a:latin typeface="Abadi MT Condensed Extra Bold"/>
              <a:cs typeface="Abadi MT Condensed Extra Bold"/>
            </a:endParaRPr>
          </a:p>
        </p:txBody>
      </p:sp>
    </p:spTree>
    <p:extLst>
      <p:ext uri="{BB962C8B-B14F-4D97-AF65-F5344CB8AC3E}">
        <p14:creationId xmlns="" xmlns:p14="http://schemas.microsoft.com/office/powerpoint/2010/main" val="423089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9"/>
            <a:ext cx="8534400" cy="1143000"/>
          </a:xfrm>
        </p:spPr>
        <p:txBody>
          <a:bodyPr/>
          <a:lstStyle/>
          <a:p>
            <a:r>
              <a:rPr lang="en-US" dirty="0" smtClean="0"/>
              <a:t>Replicating &amp; testing the model</a:t>
            </a:r>
            <a:endParaRPr lang="en-US" dirty="0"/>
          </a:p>
        </p:txBody>
      </p:sp>
      <p:pic>
        <p:nvPicPr>
          <p:cNvPr id="8" name="Picture 7" descr="us_map_pilots.png"/>
          <p:cNvPicPr>
            <a:picLocks noChangeAspect="1"/>
          </p:cNvPicPr>
          <p:nvPr/>
        </p:nvPicPr>
        <p:blipFill>
          <a:blip r:embed="rId3" cstate="print"/>
          <a:stretch>
            <a:fillRect/>
          </a:stretch>
        </p:blipFill>
        <p:spPr>
          <a:xfrm>
            <a:off x="0" y="1371610"/>
            <a:ext cx="9144000" cy="4584561"/>
          </a:xfrm>
          <a:prstGeom prst="rect">
            <a:avLst/>
          </a:prstGeom>
        </p:spPr>
      </p:pic>
      <p:sp>
        <p:nvSpPr>
          <p:cNvPr id="10" name="TextBox 9"/>
          <p:cNvSpPr txBox="1"/>
          <p:nvPr/>
        </p:nvSpPr>
        <p:spPr>
          <a:xfrm>
            <a:off x="381000" y="6172200"/>
            <a:ext cx="8534400" cy="369332"/>
          </a:xfrm>
          <a:prstGeom prst="rect">
            <a:avLst/>
          </a:prstGeom>
          <a:noFill/>
        </p:spPr>
        <p:txBody>
          <a:bodyPr wrap="square" rtlCol="0">
            <a:spAutoFit/>
          </a:bodyPr>
          <a:lstStyle/>
          <a:p>
            <a:r>
              <a:rPr lang="en-US" dirty="0" smtClean="0"/>
              <a:t>IMLS-funded grants to test model in New York (METRO) and Boston areas (Harvard / MIT)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272517" y="4386811"/>
            <a:ext cx="2644352" cy="2644352"/>
          </a:xfrm>
          <a:prstGeom prst="rect">
            <a:avLst/>
          </a:prstGeom>
        </p:spPr>
      </p:pic>
      <p:pic>
        <p:nvPicPr>
          <p:cNvPr id="8" name="Picture 7"/>
          <p:cNvPicPr>
            <a:picLocks noChangeAspect="1"/>
          </p:cNvPicPr>
          <p:nvPr/>
        </p:nvPicPr>
        <p:blipFill>
          <a:blip r:embed="rId3" cstate="print"/>
          <a:stretch>
            <a:fillRect/>
          </a:stretch>
        </p:blipFill>
        <p:spPr>
          <a:xfrm>
            <a:off x="3" y="1526594"/>
            <a:ext cx="3052625" cy="3052625"/>
          </a:xfrm>
          <a:prstGeom prst="rect">
            <a:avLst/>
          </a:prstGeom>
        </p:spPr>
      </p:pic>
      <p:pic>
        <p:nvPicPr>
          <p:cNvPr id="7" name="Picture 6"/>
          <p:cNvPicPr>
            <a:picLocks noChangeAspect="1"/>
          </p:cNvPicPr>
          <p:nvPr/>
        </p:nvPicPr>
        <p:blipFill>
          <a:blip r:embed="rId4" cstate="print"/>
          <a:stretch>
            <a:fillRect/>
          </a:stretch>
        </p:blipFill>
        <p:spPr>
          <a:xfrm>
            <a:off x="6550261" y="4579209"/>
            <a:ext cx="1998064" cy="1949528"/>
          </a:xfrm>
          <a:prstGeom prst="rect">
            <a:avLst/>
          </a:prstGeom>
        </p:spPr>
      </p:pic>
      <p:pic>
        <p:nvPicPr>
          <p:cNvPr id="9" name="Picture 8"/>
          <p:cNvPicPr>
            <a:picLocks noChangeAspect="1"/>
          </p:cNvPicPr>
          <p:nvPr/>
        </p:nvPicPr>
        <p:blipFill>
          <a:blip r:embed="rId5" cstate="print"/>
          <a:stretch>
            <a:fillRect/>
          </a:stretch>
        </p:blipFill>
        <p:spPr>
          <a:xfrm>
            <a:off x="6113725" y="1875939"/>
            <a:ext cx="2636736" cy="1977552"/>
          </a:xfrm>
          <a:prstGeom prst="rect">
            <a:avLst/>
          </a:prstGeom>
        </p:spPr>
      </p:pic>
      <p:sp>
        <p:nvSpPr>
          <p:cNvPr id="11" name="Title 1"/>
          <p:cNvSpPr txBox="1">
            <a:spLocks/>
          </p:cNvSpPr>
          <p:nvPr/>
        </p:nvSpPr>
        <p:spPr>
          <a:xfrm>
            <a:off x="613643" y="3806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prstClr val="black"/>
                </a:solidFill>
                <a:latin typeface="Abadi MT Condensed Extra Bold"/>
                <a:cs typeface="Abadi MT Condensed Extra Bold"/>
              </a:rPr>
              <a:t>Phase One</a:t>
            </a:r>
            <a:endParaRPr lang="en-US" sz="4800" dirty="0">
              <a:solidFill>
                <a:prstClr val="black"/>
              </a:solidFill>
              <a:latin typeface="Abadi MT Condensed Extra Bold"/>
              <a:cs typeface="Abadi MT Condensed Extra Bold"/>
            </a:endParaRPr>
          </a:p>
        </p:txBody>
      </p:sp>
      <p:sp>
        <p:nvSpPr>
          <p:cNvPr id="12" name="Rectangle 11"/>
          <p:cNvSpPr/>
          <p:nvPr/>
        </p:nvSpPr>
        <p:spPr>
          <a:xfrm>
            <a:off x="5" y="182826"/>
            <a:ext cx="7432093" cy="114185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itle 1"/>
          <p:cNvSpPr txBox="1">
            <a:spLocks/>
          </p:cNvSpPr>
          <p:nvPr/>
        </p:nvSpPr>
        <p:spPr>
          <a:xfrm>
            <a:off x="613643" y="54818"/>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Phase Three</a:t>
            </a:r>
            <a:endParaRPr lang="en-US" sz="4000" dirty="0">
              <a:solidFill>
                <a:srgbClr val="5F0817"/>
              </a:solidFill>
              <a:latin typeface="Abadi MT Condensed Extra Bold"/>
              <a:cs typeface="Abadi MT Condensed Extra Bold"/>
            </a:endParaRPr>
          </a:p>
        </p:txBody>
      </p:sp>
      <p:pic>
        <p:nvPicPr>
          <p:cNvPr id="6" name="Picture 5"/>
          <p:cNvPicPr>
            <a:picLocks noChangeAspect="1"/>
          </p:cNvPicPr>
          <p:nvPr/>
        </p:nvPicPr>
        <p:blipFill>
          <a:blip r:embed="rId6" cstate="print"/>
          <a:stretch>
            <a:fillRect/>
          </a:stretch>
        </p:blipFill>
        <p:spPr>
          <a:xfrm>
            <a:off x="2940311" y="3189100"/>
            <a:ext cx="3034023" cy="1572901"/>
          </a:xfrm>
          <a:prstGeom prst="rect">
            <a:avLst/>
          </a:prstGeom>
        </p:spPr>
      </p:pic>
    </p:spTree>
    <p:extLst>
      <p:ext uri="{BB962C8B-B14F-4D97-AF65-F5344CB8AC3E}">
        <p14:creationId xmlns="" xmlns:p14="http://schemas.microsoft.com/office/powerpoint/2010/main" val="3669398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C1BEFF"/>
              </a:clrFrom>
              <a:clrTo>
                <a:srgbClr val="C1BEFF">
                  <a:alpha val="0"/>
                </a:srgbClr>
              </a:clrTo>
            </a:clrChange>
            <a:extLst>
              <a:ext uri="{BEBA8EAE-BF5A-486C-A8C5-ECC9F3942E4B}">
                <a14:imgProps xmlns="" xmlns:a14="http://schemas.microsoft.com/office/drawing/2010/main">
                  <a14:imgLayer r:embed="rId3">
                    <a14:imgEffect>
                      <a14:brightnessContrast bright="20000" contrast="-40000"/>
                    </a14:imgEffect>
                  </a14:imgLayer>
                </a14:imgProps>
              </a:ext>
            </a:extLst>
          </a:blip>
          <a:stretch>
            <a:fillRect/>
          </a:stretch>
        </p:blipFill>
        <p:spPr>
          <a:xfrm>
            <a:off x="923713" y="1700464"/>
            <a:ext cx="5180719" cy="5083581"/>
          </a:xfrm>
          <a:prstGeom prst="rect">
            <a:avLst/>
          </a:prstGeom>
          <a:solidFill>
            <a:srgbClr val="FFFFFF"/>
          </a:solidFill>
          <a:ln>
            <a:noFill/>
          </a:ln>
        </p:spPr>
      </p:pic>
      <p:sp>
        <p:nvSpPr>
          <p:cNvPr id="8" name="TextBox 7"/>
          <p:cNvSpPr txBox="1"/>
          <p:nvPr/>
        </p:nvSpPr>
        <p:spPr>
          <a:xfrm rot="840000">
            <a:off x="3103328" y="2207391"/>
            <a:ext cx="2021707" cy="1569660"/>
          </a:xfrm>
          <a:prstGeom prst="rect">
            <a:avLst/>
          </a:prstGeom>
          <a:noFill/>
        </p:spPr>
        <p:txBody>
          <a:bodyPr wrap="none" rtlCol="0">
            <a:spAutoFit/>
          </a:bodyPr>
          <a:lstStyle/>
          <a:p>
            <a:pPr algn="ctr" defTabSz="457200"/>
            <a:r>
              <a:rPr lang="en-US" sz="2400" dirty="0" smtClean="0">
                <a:solidFill>
                  <a:srgbClr val="FFFFFF"/>
                </a:solidFill>
                <a:latin typeface="Lucida Sans Unicode"/>
                <a:cs typeface="Lucida Sans Unicode"/>
              </a:rPr>
              <a:t>AAPB</a:t>
            </a:r>
          </a:p>
          <a:p>
            <a:pPr algn="ctr" defTabSz="457200"/>
            <a:r>
              <a:rPr lang="en-US" sz="2400" dirty="0" smtClean="0">
                <a:solidFill>
                  <a:srgbClr val="FFFFFF"/>
                </a:solidFill>
                <a:latin typeface="Lucida Sans Unicode"/>
                <a:cs typeface="Lucida Sans Unicode"/>
              </a:rPr>
              <a:t>Digital</a:t>
            </a:r>
          </a:p>
          <a:p>
            <a:pPr algn="ctr" defTabSz="457200"/>
            <a:r>
              <a:rPr lang="en-US" sz="2400" dirty="0" smtClean="0">
                <a:solidFill>
                  <a:srgbClr val="FFFFFF"/>
                </a:solidFill>
                <a:latin typeface="Lucida Sans Unicode"/>
                <a:cs typeface="Lucida Sans Unicode"/>
              </a:rPr>
              <a:t>Preservation</a:t>
            </a:r>
          </a:p>
          <a:p>
            <a:pPr algn="ctr" defTabSz="457200"/>
            <a:r>
              <a:rPr lang="en-US" sz="2400" dirty="0" smtClean="0">
                <a:solidFill>
                  <a:srgbClr val="FFFFFF"/>
                </a:solidFill>
                <a:latin typeface="Lucida Sans Unicode"/>
                <a:cs typeface="Lucida Sans Unicode"/>
              </a:rPr>
              <a:t>101</a:t>
            </a:r>
            <a:endParaRPr lang="en-US" sz="2400" dirty="0">
              <a:solidFill>
                <a:srgbClr val="FFFFFF"/>
              </a:solidFill>
              <a:latin typeface="Lucida Sans Unicode"/>
              <a:cs typeface="Lucida Sans Unicode"/>
            </a:endParaRPr>
          </a:p>
        </p:txBody>
      </p:sp>
      <p:pic>
        <p:nvPicPr>
          <p:cNvPr id="10" name="Picture 9"/>
          <p:cNvPicPr>
            <a:picLocks noChangeAspect="1"/>
          </p:cNvPicPr>
          <p:nvPr/>
        </p:nvPicPr>
        <p:blipFill>
          <a:blip r:embed="rId4" cstate="print"/>
          <a:stretch>
            <a:fillRect/>
          </a:stretch>
        </p:blipFill>
        <p:spPr>
          <a:xfrm>
            <a:off x="3829080" y="4294560"/>
            <a:ext cx="4888882" cy="3670493"/>
          </a:xfrm>
          <a:prstGeom prst="rect">
            <a:avLst/>
          </a:prstGeom>
        </p:spPr>
      </p:pic>
      <p:sp>
        <p:nvSpPr>
          <p:cNvPr id="11" name="Title 1"/>
          <p:cNvSpPr txBox="1">
            <a:spLocks/>
          </p:cNvSpPr>
          <p:nvPr/>
        </p:nvSpPr>
        <p:spPr>
          <a:xfrm>
            <a:off x="613643" y="38066"/>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prstClr val="black"/>
                </a:solidFill>
                <a:latin typeface="Abadi MT Condensed Extra Bold"/>
                <a:cs typeface="Abadi MT Condensed Extra Bold"/>
              </a:rPr>
              <a:t>Phase One</a:t>
            </a:r>
            <a:endParaRPr lang="en-US" sz="4800" dirty="0">
              <a:solidFill>
                <a:prstClr val="black"/>
              </a:solidFill>
              <a:latin typeface="Abadi MT Condensed Extra Bold"/>
              <a:cs typeface="Abadi MT Condensed Extra Bold"/>
            </a:endParaRPr>
          </a:p>
        </p:txBody>
      </p:sp>
      <p:sp>
        <p:nvSpPr>
          <p:cNvPr id="12" name="Rectangle 11"/>
          <p:cNvSpPr/>
          <p:nvPr/>
        </p:nvSpPr>
        <p:spPr>
          <a:xfrm>
            <a:off x="5" y="182826"/>
            <a:ext cx="7432093" cy="114185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Title 1"/>
          <p:cNvSpPr txBox="1">
            <a:spLocks/>
          </p:cNvSpPr>
          <p:nvPr/>
        </p:nvSpPr>
        <p:spPr>
          <a:xfrm>
            <a:off x="613643" y="54818"/>
            <a:ext cx="7772400" cy="1470025"/>
          </a:xfrm>
          <a:prstGeom prst="rect">
            <a:avLst/>
          </a:prstGeom>
          <a:ln>
            <a:solidFill>
              <a:srgbClr val="8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5F0817"/>
                </a:solidFill>
                <a:latin typeface="Abadi MT Condensed Extra Bold"/>
                <a:cs typeface="Abadi MT Condensed Extra Bold"/>
              </a:rPr>
              <a:t>Phase Four</a:t>
            </a:r>
            <a:endParaRPr lang="en-US" sz="4000" dirty="0">
              <a:solidFill>
                <a:srgbClr val="5F0817"/>
              </a:solidFill>
              <a:latin typeface="Abadi MT Condensed Extra Bold"/>
              <a:cs typeface="Abadi MT Condensed Extra Bold"/>
            </a:endParaRPr>
          </a:p>
        </p:txBody>
      </p:sp>
    </p:spTree>
    <p:extLst>
      <p:ext uri="{BB962C8B-B14F-4D97-AF65-F5344CB8AC3E}">
        <p14:creationId xmlns="" xmlns:p14="http://schemas.microsoft.com/office/powerpoint/2010/main" val="84826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084191" y="452490"/>
            <a:ext cx="4911328" cy="1905631"/>
          </a:xfrm>
          <a:prstGeom prst="rect">
            <a:avLst/>
          </a:prstGeom>
        </p:spPr>
      </p:pic>
      <p:sp>
        <p:nvSpPr>
          <p:cNvPr id="2" name="Title 1"/>
          <p:cNvSpPr>
            <a:spLocks noGrp="1"/>
          </p:cNvSpPr>
          <p:nvPr>
            <p:ph type="ctrTitle"/>
          </p:nvPr>
        </p:nvSpPr>
        <p:spPr>
          <a:xfrm>
            <a:off x="613643" y="2777532"/>
            <a:ext cx="7772400" cy="1470025"/>
          </a:xfrm>
        </p:spPr>
        <p:txBody>
          <a:bodyPr>
            <a:noAutofit/>
          </a:bodyPr>
          <a:lstStyle/>
          <a:p>
            <a:r>
              <a:rPr lang="en-US" sz="6000" dirty="0" smtClean="0">
                <a:latin typeface="Abadi MT Condensed Extra Bold"/>
                <a:cs typeface="Abadi MT Condensed Extra Bold"/>
              </a:rPr>
              <a:t>Rebecca Fraimow</a:t>
            </a:r>
            <a:br>
              <a:rPr lang="en-US" sz="6000" dirty="0" smtClean="0">
                <a:latin typeface="Abadi MT Condensed Extra Bold"/>
                <a:cs typeface="Abadi MT Condensed Extra Bold"/>
              </a:rPr>
            </a:br>
            <a:r>
              <a:rPr lang="en-US" sz="3600" dirty="0" err="1" smtClean="0">
                <a:latin typeface="Abadi MT Condensed Extra Bold"/>
                <a:cs typeface="Abadi MT Condensed Extra Bold"/>
              </a:rPr>
              <a:t>rebecca_fraimow@wgbh.org</a:t>
            </a:r>
            <a:r>
              <a:rPr lang="en-US" sz="3600" dirty="0" smtClean="0">
                <a:latin typeface="Abadi MT Condensed Extra Bold"/>
                <a:cs typeface="Abadi MT Condensed Extra Bold"/>
              </a:rPr>
              <a:t/>
            </a:r>
            <a:br>
              <a:rPr lang="en-US" sz="3600" dirty="0" smtClean="0">
                <a:latin typeface="Abadi MT Condensed Extra Bold"/>
                <a:cs typeface="Abadi MT Condensed Extra Bold"/>
              </a:rPr>
            </a:br>
            <a:r>
              <a:rPr lang="en-US" sz="3600" dirty="0" smtClean="0">
                <a:latin typeface="Abadi MT Condensed Extra Bold"/>
                <a:cs typeface="Abadi MT Condensed Extra Bold"/>
              </a:rPr>
              <a:t>ndsrboston2014.wordpress.com</a:t>
            </a:r>
            <a:br>
              <a:rPr lang="en-US" sz="3600" dirty="0" smtClean="0">
                <a:latin typeface="Abadi MT Condensed Extra Bold"/>
                <a:cs typeface="Abadi MT Condensed Extra Bold"/>
              </a:rPr>
            </a:br>
            <a:r>
              <a:rPr lang="en-US" sz="3600" dirty="0" smtClean="0">
                <a:latin typeface="Abadi MT Condensed Extra Bold"/>
                <a:cs typeface="Abadi MT Condensed Extra Bold"/>
              </a:rPr>
              <a:t>@</a:t>
            </a:r>
            <a:r>
              <a:rPr lang="en-US" sz="3600" dirty="0" err="1" smtClean="0">
                <a:latin typeface="Abadi MT Condensed Extra Bold"/>
                <a:cs typeface="Abadi MT Condensed Extra Bold"/>
              </a:rPr>
              <a:t>rhfraim</a:t>
            </a:r>
            <a:endParaRPr lang="en-US" sz="6000" dirty="0">
              <a:latin typeface="Abadi MT Condensed Extra Bold"/>
              <a:cs typeface="Abadi MT Condensed Extra Bold"/>
            </a:endParaRPr>
          </a:p>
        </p:txBody>
      </p:sp>
      <p:pic>
        <p:nvPicPr>
          <p:cNvPr id="3" name="Picture 2"/>
          <p:cNvPicPr>
            <a:picLocks noChangeAspect="1"/>
          </p:cNvPicPr>
          <p:nvPr/>
        </p:nvPicPr>
        <p:blipFill>
          <a:blip r:embed="rId3" cstate="print"/>
          <a:stretch>
            <a:fillRect/>
          </a:stretch>
        </p:blipFill>
        <p:spPr>
          <a:xfrm>
            <a:off x="3454400" y="4818257"/>
            <a:ext cx="2235200" cy="1752600"/>
          </a:xfrm>
          <a:prstGeom prst="rect">
            <a:avLst/>
          </a:prstGeom>
        </p:spPr>
      </p:pic>
    </p:spTree>
    <p:extLst>
      <p:ext uri="{BB962C8B-B14F-4D97-AF65-F5344CB8AC3E}">
        <p14:creationId xmlns="" xmlns:p14="http://schemas.microsoft.com/office/powerpoint/2010/main" val="937834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 Migration Plans and Framework for Harvard Library</a:t>
            </a:r>
            <a:endParaRPr lang="en-US" dirty="0"/>
          </a:p>
        </p:txBody>
      </p:sp>
      <p:sp>
        <p:nvSpPr>
          <p:cNvPr id="3" name="Text Placeholder 2"/>
          <p:cNvSpPr>
            <a:spLocks noGrp="1"/>
          </p:cNvSpPr>
          <p:nvPr>
            <p:ph type="body" idx="1"/>
          </p:nvPr>
        </p:nvSpPr>
        <p:spPr/>
        <p:txBody>
          <a:bodyPr/>
          <a:lstStyle/>
          <a:p>
            <a:r>
              <a:rPr lang="en-US" dirty="0" smtClean="0"/>
              <a:t>Joey Heinen, Host: Harvard Library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projects.iq.harvard.edu/files/ndsr_boston/files/viewlogo_colors_177_14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81800" y="5186007"/>
            <a:ext cx="1752600" cy="137419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blogs.law.harvard.edu/dplaalpha/files/2012/12/harvard-library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5186324"/>
            <a:ext cx="1782896" cy="131736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09600" y="2209801"/>
            <a:ext cx="8001000" cy="2031325"/>
          </a:xfrm>
          <a:prstGeom prst="rect">
            <a:avLst/>
          </a:prstGeom>
          <a:noFill/>
        </p:spPr>
        <p:txBody>
          <a:bodyPr wrap="square" rtlCol="0">
            <a:spAutoFit/>
          </a:bodyPr>
          <a:lstStyle/>
          <a:p>
            <a:r>
              <a:rPr lang="en-US" sz="3600" dirty="0" smtClean="0">
                <a:solidFill>
                  <a:prstClr val="black"/>
                </a:solidFill>
                <a:latin typeface="Lao UI" panose="020B0502040204020203" pitchFamily="34" charset="0"/>
                <a:cs typeface="Lao UI" panose="020B0502040204020203" pitchFamily="34" charset="0"/>
              </a:rPr>
              <a:t>Joey Heinen</a:t>
            </a:r>
          </a:p>
          <a:p>
            <a:endParaRPr lang="en-US" sz="3600" dirty="0" smtClean="0">
              <a:solidFill>
                <a:prstClr val="black"/>
              </a:solidFill>
              <a:latin typeface="Lao UI" panose="020B0502040204020203" pitchFamily="34" charset="0"/>
              <a:cs typeface="Lao UI" panose="020B0502040204020203" pitchFamily="34" charset="0"/>
            </a:endParaRPr>
          </a:p>
          <a:p>
            <a:r>
              <a:rPr lang="en-US" dirty="0" smtClean="0">
                <a:solidFill>
                  <a:prstClr val="black"/>
                </a:solidFill>
                <a:latin typeface="Lao UI" panose="020B0502040204020203" pitchFamily="34" charset="0"/>
                <a:cs typeface="Lao UI" panose="020B0502040204020203" pitchFamily="34" charset="0"/>
              </a:rPr>
              <a:t>National Digital Stewardship Resident</a:t>
            </a:r>
          </a:p>
          <a:p>
            <a:r>
              <a:rPr lang="en-US" dirty="0" smtClean="0">
                <a:solidFill>
                  <a:prstClr val="black"/>
                </a:solidFill>
                <a:latin typeface="Lao UI" panose="020B0502040204020203" pitchFamily="34" charset="0"/>
                <a:cs typeface="Lao UI" panose="020B0502040204020203" pitchFamily="34" charset="0"/>
              </a:rPr>
              <a:t>Format Migration Plans and Framework for Harvard Library -</a:t>
            </a:r>
          </a:p>
          <a:p>
            <a:r>
              <a:rPr lang="en-US" dirty="0" smtClean="0">
                <a:solidFill>
                  <a:prstClr val="black"/>
                </a:solidFill>
                <a:latin typeface="Lao UI" panose="020B0502040204020203" pitchFamily="34" charset="0"/>
                <a:cs typeface="Lao UI" panose="020B0502040204020203" pitchFamily="34" charset="0"/>
              </a:rPr>
              <a:t>Kodak </a:t>
            </a:r>
            <a:r>
              <a:rPr lang="en-US" dirty="0" err="1" smtClean="0">
                <a:solidFill>
                  <a:prstClr val="black"/>
                </a:solidFill>
                <a:latin typeface="Lao UI" panose="020B0502040204020203" pitchFamily="34" charset="0"/>
                <a:cs typeface="Lao UI" panose="020B0502040204020203" pitchFamily="34" charset="0"/>
              </a:rPr>
              <a:t>PhotoCD</a:t>
            </a:r>
            <a:r>
              <a:rPr lang="en-US" dirty="0" smtClean="0">
                <a:solidFill>
                  <a:prstClr val="black"/>
                </a:solidFill>
                <a:latin typeface="Lao UI" panose="020B0502040204020203" pitchFamily="34" charset="0"/>
                <a:cs typeface="Lao UI" panose="020B0502040204020203" pitchFamily="34" charset="0"/>
              </a:rPr>
              <a:t>, SMIL playlists, RealAudio</a:t>
            </a:r>
            <a:endParaRPr lang="en-US" dirty="0">
              <a:solidFill>
                <a:prstClr val="black"/>
              </a:solidFill>
              <a:latin typeface="Lao UI" panose="020B0502040204020203" pitchFamily="34" charset="0"/>
              <a:cs typeface="Lao UI" panose="020B0502040204020203" pitchFamily="34" charset="0"/>
            </a:endParaRPr>
          </a:p>
        </p:txBody>
      </p:sp>
      <p:pic>
        <p:nvPicPr>
          <p:cNvPr id="1038" name="Picture 1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3888682" y="-3984108"/>
            <a:ext cx="1371603" cy="9187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48169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oh578\Pictures\Migration Cautionary Ta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52810"/>
            <a:ext cx="9144000" cy="165796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914400" y="1447816"/>
            <a:ext cx="7543800" cy="1323439"/>
          </a:xfrm>
          <a:prstGeom prst="rect">
            <a:avLst/>
          </a:prstGeom>
          <a:noFill/>
        </p:spPr>
        <p:txBody>
          <a:bodyPr wrap="square" rtlCol="0">
            <a:spAutoFit/>
          </a:bodyPr>
          <a:lstStyle/>
          <a:p>
            <a:pPr algn="ctr"/>
            <a:r>
              <a:rPr lang="en-US" sz="4000" dirty="0" smtClean="0">
                <a:latin typeface="GulimChe" panose="020B0609000101010101" pitchFamily="49" charset="-127"/>
                <a:ea typeface="GulimChe" panose="020B0609000101010101" pitchFamily="49" charset="-127"/>
                <a:cs typeface="Aharoni" panose="02010803020104030203" pitchFamily="2" charset="-79"/>
              </a:rPr>
              <a:t>File Formats Migration – What are the real hazards</a:t>
            </a:r>
            <a:endParaRPr lang="en-US" sz="4000" dirty="0">
              <a:latin typeface="GulimChe" panose="020B0609000101010101" pitchFamily="49" charset="-127"/>
              <a:ea typeface="GulimChe" panose="020B0609000101010101" pitchFamily="49" charset="-127"/>
              <a:cs typeface="Aharoni" panose="02010803020104030203" pitchFamily="2" charset="-79"/>
            </a:endParaRPr>
          </a:p>
        </p:txBody>
      </p:sp>
      <p:sp>
        <p:nvSpPr>
          <p:cNvPr id="2" name="TextBox 1"/>
          <p:cNvSpPr txBox="1"/>
          <p:nvPr/>
        </p:nvSpPr>
        <p:spPr>
          <a:xfrm>
            <a:off x="495300" y="6172210"/>
            <a:ext cx="8153400" cy="246221"/>
          </a:xfrm>
          <a:prstGeom prst="rect">
            <a:avLst/>
          </a:prstGeom>
          <a:noFill/>
        </p:spPr>
        <p:txBody>
          <a:bodyPr wrap="square" rtlCol="0">
            <a:spAutoFit/>
          </a:bodyPr>
          <a:lstStyle/>
          <a:p>
            <a:pPr algn="ctr"/>
            <a:r>
              <a:rPr lang="en-US" sz="1000" dirty="0">
                <a:hlinkClick r:id="rId3"/>
              </a:rPr>
              <a:t>http://liber2014.univie.ac.at/fileadmin/user_upload/DOEVL_events/Kongressfiles/2014-05-20_LIBERworkshop_emulation_en_kb.pdf</a:t>
            </a:r>
            <a:endParaRPr lang="en-US" sz="1000" dirty="0"/>
          </a:p>
        </p:txBody>
      </p:sp>
    </p:spTree>
    <p:extLst>
      <p:ext uri="{BB962C8B-B14F-4D97-AF65-F5344CB8AC3E}">
        <p14:creationId xmlns:p14="http://schemas.microsoft.com/office/powerpoint/2010/main" xmlns="" val="2080244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4612" y="4724401"/>
            <a:ext cx="2482851" cy="18621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4883945"/>
            <a:ext cx="3161988" cy="1543051"/>
          </a:xfrm>
          <a:prstGeom prst="rect">
            <a:avLst/>
          </a:prstGeom>
        </p:spPr>
      </p:pic>
      <p:sp>
        <p:nvSpPr>
          <p:cNvPr id="6" name="TextBox 5"/>
          <p:cNvSpPr txBox="1"/>
          <p:nvPr/>
        </p:nvSpPr>
        <p:spPr>
          <a:xfrm>
            <a:off x="141006" y="228610"/>
            <a:ext cx="8839200" cy="646331"/>
          </a:xfrm>
          <a:prstGeom prst="rect">
            <a:avLst/>
          </a:prstGeom>
          <a:noFill/>
        </p:spPr>
        <p:txBody>
          <a:bodyPr wrap="square" rtlCol="0">
            <a:spAutoFit/>
          </a:bodyPr>
          <a:lstStyle/>
          <a:p>
            <a:pPr algn="ctr"/>
            <a:r>
              <a:rPr lang="en-US" sz="3600" dirty="0" smtClean="0">
                <a:latin typeface="GulimChe" panose="020B0609000101010101" pitchFamily="49" charset="-127"/>
                <a:ea typeface="GulimChe" panose="020B0609000101010101" pitchFamily="49" charset="-127"/>
              </a:rPr>
              <a:t>Research – A Manic Process</a:t>
            </a:r>
            <a:endParaRPr lang="en-US" sz="3600" dirty="0">
              <a:latin typeface="GulimChe" panose="020B0609000101010101" pitchFamily="49" charset="-127"/>
              <a:ea typeface="GulimChe" panose="020B0609000101010101" pitchFamily="49" charset="-127"/>
            </a:endParaRPr>
          </a:p>
        </p:txBody>
      </p:sp>
      <p:sp>
        <p:nvSpPr>
          <p:cNvPr id="7" name="TextBox 6"/>
          <p:cNvSpPr txBox="1"/>
          <p:nvPr/>
        </p:nvSpPr>
        <p:spPr>
          <a:xfrm>
            <a:off x="1360206" y="972245"/>
            <a:ext cx="6400800" cy="646331"/>
          </a:xfrm>
          <a:prstGeom prst="rect">
            <a:avLst/>
          </a:prstGeom>
          <a:noFill/>
        </p:spPr>
        <p:txBody>
          <a:bodyPr wrap="square" rtlCol="0">
            <a:spAutoFit/>
          </a:bodyPr>
          <a:lstStyle/>
          <a:p>
            <a:pPr algn="ctr"/>
            <a:r>
              <a:rPr lang="en-US" dirty="0" smtClean="0">
                <a:latin typeface="GulimChe" panose="020B0609000101010101" pitchFamily="49" charset="-127"/>
                <a:ea typeface="GulimChe" panose="020B0609000101010101" pitchFamily="49" charset="-127"/>
              </a:rPr>
              <a:t>Compiled Bibliography, reviewed, and culled to 30+ materials</a:t>
            </a:r>
            <a:endParaRPr lang="en-US" dirty="0">
              <a:latin typeface="GulimChe" panose="020B0609000101010101" pitchFamily="49" charset="-127"/>
              <a:ea typeface="GulimChe" panose="020B0609000101010101" pitchFamily="49" charset="-127"/>
            </a:endParaRPr>
          </a:p>
        </p:txBody>
      </p:sp>
      <p:sp>
        <p:nvSpPr>
          <p:cNvPr id="8" name="TextBox 7"/>
          <p:cNvSpPr txBox="1"/>
          <p:nvPr/>
        </p:nvSpPr>
        <p:spPr>
          <a:xfrm>
            <a:off x="400954" y="1905000"/>
            <a:ext cx="8426451" cy="2862322"/>
          </a:xfrm>
          <a:prstGeom prst="rect">
            <a:avLst/>
          </a:prstGeom>
          <a:noFill/>
        </p:spPr>
        <p:txBody>
          <a:bodyPr wrap="square" rtlCol="0">
            <a:spAutoFit/>
          </a:bodyPr>
          <a:lstStyle/>
          <a:p>
            <a:r>
              <a:rPr lang="en-US" dirty="0" smtClean="0">
                <a:latin typeface="GulimChe" panose="020B0609000101010101" pitchFamily="49" charset="-127"/>
                <a:ea typeface="GulimChe" panose="020B0609000101010101" pitchFamily="49" charset="-127"/>
              </a:rPr>
              <a:t>-Data Migration Projects (large data centers)</a:t>
            </a:r>
          </a:p>
          <a:p>
            <a:endParaRPr lang="en-US" dirty="0" smtClean="0">
              <a:latin typeface="GulimChe" panose="020B0609000101010101" pitchFamily="49" charset="-127"/>
              <a:ea typeface="GulimChe" panose="020B0609000101010101" pitchFamily="49" charset="-127"/>
            </a:endParaRPr>
          </a:p>
          <a:p>
            <a:r>
              <a:rPr lang="en-US" dirty="0" smtClean="0">
                <a:latin typeface="GulimChe" panose="020B0609000101010101" pitchFamily="49" charset="-127"/>
                <a:ea typeface="GulimChe" panose="020B0609000101010101" pitchFamily="49" charset="-127"/>
              </a:rPr>
              <a:t>-Format-specific case studies</a:t>
            </a:r>
          </a:p>
          <a:p>
            <a:endParaRPr lang="en-US" dirty="0" smtClean="0">
              <a:latin typeface="GulimChe" panose="020B0609000101010101" pitchFamily="49" charset="-127"/>
              <a:ea typeface="GulimChe" panose="020B0609000101010101" pitchFamily="49" charset="-127"/>
            </a:endParaRPr>
          </a:p>
          <a:p>
            <a:r>
              <a:rPr lang="en-US" dirty="0" smtClean="0">
                <a:latin typeface="GulimChe" panose="020B0609000101010101" pitchFamily="49" charset="-127"/>
                <a:ea typeface="GulimChe" panose="020B0609000101010101" pitchFamily="49" charset="-127"/>
              </a:rPr>
              <a:t>-Workflow design and integrated systems (some tools)</a:t>
            </a:r>
          </a:p>
          <a:p>
            <a:endParaRPr lang="en-US" dirty="0" smtClean="0">
              <a:latin typeface="GulimChe" panose="020B0609000101010101" pitchFamily="49" charset="-127"/>
              <a:ea typeface="GulimChe" panose="020B0609000101010101" pitchFamily="49" charset="-127"/>
            </a:endParaRPr>
          </a:p>
          <a:p>
            <a:r>
              <a:rPr lang="en-US" dirty="0" smtClean="0">
                <a:latin typeface="GulimChe" panose="020B0609000101010101" pitchFamily="49" charset="-127"/>
                <a:ea typeface="GulimChe" panose="020B0609000101010101" pitchFamily="49" charset="-127"/>
              </a:rPr>
              <a:t>-Development of new tools </a:t>
            </a:r>
          </a:p>
          <a:p>
            <a:endParaRPr lang="en-US" dirty="0" smtClean="0">
              <a:latin typeface="GulimChe" panose="020B0609000101010101" pitchFamily="49" charset="-127"/>
              <a:ea typeface="GulimChe" panose="020B0609000101010101" pitchFamily="49" charset="-127"/>
            </a:endParaRPr>
          </a:p>
          <a:p>
            <a:r>
              <a:rPr lang="en-US" dirty="0" smtClean="0">
                <a:latin typeface="GulimChe" panose="020B0609000101010101" pitchFamily="49" charset="-127"/>
                <a:ea typeface="GulimChe" panose="020B0609000101010101" pitchFamily="49" charset="-127"/>
              </a:rPr>
              <a:t>-Understanding formats</a:t>
            </a:r>
          </a:p>
          <a:p>
            <a:endParaRPr lang="en-US" dirty="0"/>
          </a:p>
        </p:txBody>
      </p:sp>
    </p:spTree>
    <p:extLst>
      <p:ext uri="{BB962C8B-B14F-4D97-AF65-F5344CB8AC3E}">
        <p14:creationId xmlns:p14="http://schemas.microsoft.com/office/powerpoint/2010/main" xmlns="" val="254740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58200" cy="523220"/>
          </a:xfrm>
          <a:prstGeom prst="rect">
            <a:avLst/>
          </a:prstGeom>
          <a:noFill/>
        </p:spPr>
        <p:txBody>
          <a:bodyPr wrap="square" rtlCol="0">
            <a:spAutoFit/>
          </a:bodyPr>
          <a:lstStyle/>
          <a:p>
            <a:pPr algn="ctr"/>
            <a:r>
              <a:rPr lang="en-US" sz="2800" dirty="0" smtClean="0">
                <a:latin typeface="Lao UI" panose="020B0502040204020203" pitchFamily="34" charset="0"/>
                <a:ea typeface="GulimChe" panose="020B0609000101010101" pitchFamily="49" charset="-127"/>
                <a:cs typeface="Lao UI" panose="020B0502040204020203" pitchFamily="34" charset="0"/>
              </a:rPr>
              <a:t>Tools vs. Experiments – A few red herrings</a:t>
            </a:r>
            <a:endParaRPr lang="en-US" sz="2800" dirty="0">
              <a:latin typeface="Lao UI" panose="020B0502040204020203" pitchFamily="34" charset="0"/>
              <a:ea typeface="GulimChe" panose="020B0609000101010101" pitchFamily="49" charset="-127"/>
              <a:cs typeface="Lao UI" panose="020B0502040204020203" pitchFamily="34" charset="0"/>
            </a:endParaRPr>
          </a:p>
        </p:txBody>
      </p:sp>
      <p:sp>
        <p:nvSpPr>
          <p:cNvPr id="5" name="TextBox 4"/>
          <p:cNvSpPr txBox="1"/>
          <p:nvPr/>
        </p:nvSpPr>
        <p:spPr>
          <a:xfrm>
            <a:off x="381000" y="1295411"/>
            <a:ext cx="8458200" cy="584775"/>
          </a:xfrm>
          <a:prstGeom prst="rect">
            <a:avLst/>
          </a:prstGeom>
          <a:noFill/>
        </p:spPr>
        <p:txBody>
          <a:bodyPr wrap="square" rtlCol="0">
            <a:spAutoFit/>
          </a:bodyPr>
          <a:lstStyle/>
          <a:p>
            <a:pPr algn="ctr"/>
            <a:r>
              <a:rPr lang="en-US" dirty="0" smtClean="0">
                <a:latin typeface="Lao UI" panose="020B0502040204020203" pitchFamily="34" charset="0"/>
                <a:cs typeface="Lao UI" panose="020B0502040204020203" pitchFamily="34" charset="0"/>
              </a:rPr>
              <a:t>Examples – AONS (Automatic Obsolescence Notification System)</a:t>
            </a:r>
          </a:p>
          <a:p>
            <a:pPr algn="ctr"/>
            <a:r>
              <a:rPr lang="en-US" sz="1400" dirty="0" smtClean="0">
                <a:latin typeface="Lao UI" panose="020B0502040204020203" pitchFamily="34" charset="0"/>
                <a:cs typeface="Lao UI" panose="020B0502040204020203" pitchFamily="34" charset="0"/>
              </a:rPr>
              <a:t>GREAT concept, but major pieces missing…</a:t>
            </a:r>
            <a:endParaRPr lang="en-US" sz="1400" dirty="0">
              <a:latin typeface="Lao UI" panose="020B0502040204020203" pitchFamily="34" charset="0"/>
              <a:cs typeface="Lao UI" panose="020B0502040204020203" pitchFamily="34" charset="0"/>
            </a:endParaRPr>
          </a:p>
        </p:txBody>
      </p:sp>
      <p:pic>
        <p:nvPicPr>
          <p:cNvPr id="4098" name="Picture 2" descr="http://www.willanswer.com/Images/KB_Diagram.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209803"/>
            <a:ext cx="4762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abyssmedia.com/isound7/images/real-audi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16" y="3962400"/>
            <a:ext cx="914399"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cm-l3.technorati.com/11/12/12/58393/alert.gif?t=2011121203442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61871" y="3133347"/>
            <a:ext cx="1143000" cy="101041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abyssmedia.com/isound7/images/real-audi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6508" y="2057403"/>
            <a:ext cx="495299" cy="495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abyssmedia.com/isound7/images/real-audi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6609" y="3048010"/>
            <a:ext cx="505205" cy="50520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ttp://www.abyssmedia.com/isound7/images/real-audi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0870" y="3917715"/>
            <a:ext cx="540933" cy="540935"/>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www.legaljuice.com/files/2013/09/mp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43500" y="3713604"/>
            <a:ext cx="872198" cy="74503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http://www.legaljuice.com/files/2013/09/mp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39675" y="2793928"/>
            <a:ext cx="872198" cy="74503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8" descr="http://www.legaljuice.com/files/2013/09/mp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81924" y="1837284"/>
            <a:ext cx="872198" cy="745037"/>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1806" y="2057400"/>
            <a:ext cx="10001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3389" y="3092865"/>
            <a:ext cx="10001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9"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3389" y="3991356"/>
            <a:ext cx="10001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Oval 6"/>
          <p:cNvSpPr/>
          <p:nvPr/>
        </p:nvSpPr>
        <p:spPr>
          <a:xfrm>
            <a:off x="2438416" y="2793935"/>
            <a:ext cx="1295399" cy="1502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4419600"/>
            <a:ext cx="3200400" cy="1477328"/>
          </a:xfrm>
          <a:prstGeom prst="rect">
            <a:avLst/>
          </a:prstGeom>
          <a:noFill/>
        </p:spPr>
        <p:txBody>
          <a:bodyPr wrap="square" rtlCol="0">
            <a:spAutoFit/>
          </a:bodyPr>
          <a:lstStyle/>
          <a:p>
            <a:r>
              <a:rPr lang="en-US" dirty="0" smtClean="0">
                <a:latin typeface="Lao UI" panose="020B0502040204020203" pitchFamily="34" charset="0"/>
                <a:cs typeface="Lao UI" panose="020B0502040204020203" pitchFamily="34" charset="0"/>
              </a:rPr>
              <a:t>-No authoritative/controlled index to reference</a:t>
            </a:r>
          </a:p>
          <a:p>
            <a:r>
              <a:rPr lang="en-US" dirty="0" smtClean="0">
                <a:latin typeface="Lao UI" panose="020B0502040204020203" pitchFamily="34" charset="0"/>
                <a:cs typeface="Lao UI" panose="020B0502040204020203" pitchFamily="34" charset="0"/>
              </a:rPr>
              <a:t>-Lack of robustness to characterize objects and identify inherent risks</a:t>
            </a:r>
            <a:endParaRPr lang="en-US" dirty="0">
              <a:latin typeface="Lao UI" panose="020B0502040204020203" pitchFamily="34" charset="0"/>
              <a:cs typeface="Lao UI" panose="020B0502040204020203" pitchFamily="34" charset="0"/>
            </a:endParaRPr>
          </a:p>
        </p:txBody>
      </p:sp>
      <p:sp>
        <p:nvSpPr>
          <p:cNvPr id="2" name="TextBox 1"/>
          <p:cNvSpPr txBox="1"/>
          <p:nvPr/>
        </p:nvSpPr>
        <p:spPr>
          <a:xfrm>
            <a:off x="625939" y="6249834"/>
            <a:ext cx="7968322" cy="246221"/>
          </a:xfrm>
          <a:prstGeom prst="rect">
            <a:avLst/>
          </a:prstGeom>
          <a:noFill/>
        </p:spPr>
        <p:txBody>
          <a:bodyPr wrap="square" rtlCol="0">
            <a:spAutoFit/>
          </a:bodyPr>
          <a:lstStyle/>
          <a:p>
            <a:pPr algn="ctr"/>
            <a:r>
              <a:rPr lang="en-US" sz="1000" dirty="0">
                <a:latin typeface="Lao UI" panose="020B0502040204020203" pitchFamily="34" charset="0"/>
                <a:cs typeface="Lao UI" panose="020B0502040204020203" pitchFamily="34" charset="0"/>
              </a:rPr>
              <a:t>http://www.willanswer.com/kbinfo/Main.aspx?Section=KBTourStart</a:t>
            </a:r>
          </a:p>
        </p:txBody>
      </p:sp>
    </p:spTree>
    <p:extLst>
      <p:ext uri="{BB962C8B-B14F-4D97-AF65-F5344CB8AC3E}">
        <p14:creationId xmlns:p14="http://schemas.microsoft.com/office/powerpoint/2010/main" xmlns="" val="372655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DF Venn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3923555"/>
            <a:ext cx="3641416"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065376" y="457200"/>
            <a:ext cx="6935624" cy="523220"/>
          </a:xfrm>
          <a:prstGeom prst="rect">
            <a:avLst/>
          </a:prstGeom>
          <a:noFill/>
        </p:spPr>
        <p:txBody>
          <a:bodyPr wrap="square" rtlCol="0">
            <a:spAutoFit/>
          </a:bodyPr>
          <a:lstStyle/>
          <a:p>
            <a:pPr algn="ctr"/>
            <a:r>
              <a:rPr lang="en-US" sz="2800" dirty="0" smtClean="0">
                <a:latin typeface="Lao UI" panose="020B0502040204020203" pitchFamily="34" charset="0"/>
                <a:cs typeface="Lao UI" panose="020B0502040204020203" pitchFamily="34" charset="0"/>
              </a:rPr>
              <a:t>Characterization – More Missing Pieces</a:t>
            </a:r>
            <a:endParaRPr lang="en-US" sz="2800" dirty="0">
              <a:latin typeface="Lao UI" panose="020B0502040204020203" pitchFamily="34" charset="0"/>
              <a:cs typeface="Lao UI" panose="020B0502040204020203" pitchFamily="34" charset="0"/>
            </a:endParaRPr>
          </a:p>
        </p:txBody>
      </p:sp>
      <p:sp>
        <p:nvSpPr>
          <p:cNvPr id="6" name="TextBox 5"/>
          <p:cNvSpPr txBox="1"/>
          <p:nvPr/>
        </p:nvSpPr>
        <p:spPr>
          <a:xfrm>
            <a:off x="538470" y="2908063"/>
            <a:ext cx="3586218" cy="369332"/>
          </a:xfrm>
          <a:prstGeom prst="rect">
            <a:avLst/>
          </a:prstGeom>
          <a:noFill/>
        </p:spPr>
        <p:txBody>
          <a:bodyPr wrap="square" rtlCol="0">
            <a:spAutoFit/>
          </a:bodyPr>
          <a:lstStyle/>
          <a:p>
            <a:pPr algn="ctr"/>
            <a:r>
              <a:rPr lang="en-US" dirty="0" smtClean="0">
                <a:latin typeface="Lao UI" panose="020B0502040204020203" pitchFamily="34" charset="0"/>
                <a:cs typeface="Lao UI" panose="020B0502040204020203" pitchFamily="34" charset="0"/>
              </a:rPr>
              <a:t>Data “chunks” in Broadcast WAVE</a:t>
            </a:r>
            <a:endParaRPr lang="en-US" dirty="0">
              <a:latin typeface="Lao UI" panose="020B0502040204020203" pitchFamily="34" charset="0"/>
              <a:cs typeface="Lao UI" panose="020B0502040204020203" pitchFamily="34" charset="0"/>
            </a:endParaRPr>
          </a:p>
        </p:txBody>
      </p:sp>
      <p:sp>
        <p:nvSpPr>
          <p:cNvPr id="7" name="TextBox 6"/>
          <p:cNvSpPr txBox="1"/>
          <p:nvPr/>
        </p:nvSpPr>
        <p:spPr>
          <a:xfrm>
            <a:off x="4800600" y="2908063"/>
            <a:ext cx="3717616" cy="369332"/>
          </a:xfrm>
          <a:prstGeom prst="rect">
            <a:avLst/>
          </a:prstGeom>
          <a:noFill/>
        </p:spPr>
        <p:txBody>
          <a:bodyPr wrap="square" rtlCol="0">
            <a:spAutoFit/>
          </a:bodyPr>
          <a:lstStyle/>
          <a:p>
            <a:pPr algn="ctr"/>
            <a:r>
              <a:rPr lang="en-US" dirty="0" smtClean="0">
                <a:latin typeface="Lao UI" panose="020B0502040204020203" pitchFamily="34" charset="0"/>
                <a:cs typeface="Lao UI" panose="020B0502040204020203" pitchFamily="34" charset="0"/>
              </a:rPr>
              <a:t>Attribute Overlap in PDF</a:t>
            </a:r>
            <a:endParaRPr lang="en-US" dirty="0">
              <a:latin typeface="Lao UI" panose="020B0502040204020203" pitchFamily="34" charset="0"/>
              <a:cs typeface="Lao UI" panose="020B0502040204020203" pitchFamily="34" charset="0"/>
            </a:endParaRPr>
          </a:p>
        </p:txBody>
      </p:sp>
      <p:sp>
        <p:nvSpPr>
          <p:cNvPr id="8" name="TextBox 7"/>
          <p:cNvSpPr txBox="1"/>
          <p:nvPr/>
        </p:nvSpPr>
        <p:spPr>
          <a:xfrm>
            <a:off x="914400" y="1371610"/>
            <a:ext cx="7086600" cy="1354217"/>
          </a:xfrm>
          <a:prstGeom prst="rect">
            <a:avLst/>
          </a:prstGeom>
          <a:noFill/>
        </p:spPr>
        <p:txBody>
          <a:bodyPr wrap="square" rtlCol="0">
            <a:spAutoFit/>
          </a:bodyPr>
          <a:lstStyle/>
          <a:p>
            <a:r>
              <a:rPr lang="en-US" dirty="0" smtClean="0"/>
              <a:t>Even within formats there can be derivations in how that object is delivered and represented: </a:t>
            </a:r>
          </a:p>
          <a:p>
            <a:endParaRPr lang="en-US" dirty="0"/>
          </a:p>
          <a:p>
            <a:r>
              <a:rPr lang="en-US" sz="1400" dirty="0" smtClean="0"/>
              <a:t>Formats can vary in their supported fonts, types of embedded content, how technical information is formatted and where it is located in the file, etc.</a:t>
            </a:r>
            <a:endParaRPr lang="en-US" sz="1400" dirty="0"/>
          </a:p>
        </p:txBody>
      </p:sp>
      <p:pic>
        <p:nvPicPr>
          <p:cNvPr id="1026" name="Picture 2" descr="http://blog.masteringworld.com/wp-content/uploads/2014/04/Screen-Shot-2014-04-10-at-12.02.5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179" y="3770409"/>
            <a:ext cx="4114800" cy="23636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0327" y="6216879"/>
            <a:ext cx="4678821" cy="215444"/>
          </a:xfrm>
          <a:prstGeom prst="rect">
            <a:avLst/>
          </a:prstGeom>
          <a:noFill/>
        </p:spPr>
        <p:txBody>
          <a:bodyPr wrap="square" rtlCol="0">
            <a:spAutoFit/>
          </a:bodyPr>
          <a:lstStyle/>
          <a:p>
            <a:r>
              <a:rPr lang="en-US" sz="800" dirty="0"/>
              <a:t>http://blog.masteringworld.com/2014/04/implementation-of-isrc-codes-into-broadcast-wav-files-bwf/</a:t>
            </a:r>
          </a:p>
        </p:txBody>
      </p:sp>
      <p:sp>
        <p:nvSpPr>
          <p:cNvPr id="3" name="TextBox 2"/>
          <p:cNvSpPr txBox="1"/>
          <p:nvPr/>
        </p:nvSpPr>
        <p:spPr>
          <a:xfrm>
            <a:off x="4953000" y="6206552"/>
            <a:ext cx="3962400" cy="215444"/>
          </a:xfrm>
          <a:prstGeom prst="rect">
            <a:avLst/>
          </a:prstGeom>
          <a:noFill/>
        </p:spPr>
        <p:txBody>
          <a:bodyPr wrap="square" rtlCol="0">
            <a:spAutoFit/>
          </a:bodyPr>
          <a:lstStyle/>
          <a:p>
            <a:r>
              <a:rPr lang="en-US" sz="800" dirty="0"/>
              <a:t>http://www.openplanetsfoundation.org/blogs/2014-08-27-when-not-migrate-pdf-pdfa</a:t>
            </a:r>
          </a:p>
        </p:txBody>
      </p:sp>
    </p:spTree>
    <p:extLst>
      <p:ext uri="{BB962C8B-B14F-4D97-AF65-F5344CB8AC3E}">
        <p14:creationId xmlns:p14="http://schemas.microsoft.com/office/powerpoint/2010/main" xmlns="" val="1846389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oh578\Pictures\Migration Cautionary Tal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8794" y="1371600"/>
            <a:ext cx="5257800" cy="9533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rame 4"/>
          <p:cNvSpPr/>
          <p:nvPr/>
        </p:nvSpPr>
        <p:spPr>
          <a:xfrm>
            <a:off x="1752600" y="3002421"/>
            <a:ext cx="1485900" cy="1447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1712415" y="4953000"/>
            <a:ext cx="1103476" cy="1066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p:nvSpPr>
        <p:spPr>
          <a:xfrm>
            <a:off x="762000" y="3357429"/>
            <a:ext cx="68580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1468300" y="3586029"/>
            <a:ext cx="245538"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16330">
            <a:off x="1051287" y="4426649"/>
            <a:ext cx="834037"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8" name="Straight Connector 17"/>
          <p:cNvCxnSpPr/>
          <p:nvPr/>
        </p:nvCxnSpPr>
        <p:spPr>
          <a:xfrm>
            <a:off x="533400" y="26670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rved Down Arrow 19"/>
          <p:cNvSpPr/>
          <p:nvPr/>
        </p:nvSpPr>
        <p:spPr>
          <a:xfrm>
            <a:off x="2264153" y="4190481"/>
            <a:ext cx="1543050" cy="7573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4043232"/>
            <a:ext cx="942826" cy="10344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descr="http://www.polyvore.com/cgi/img-thing?.out=jpg&amp;size=l&amp;tid=661084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51953" y="3140415"/>
            <a:ext cx="1116294"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ttp://www.abyssmedia.com/isound7/images/real-audi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55113" y="4967080"/>
            <a:ext cx="914399"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p:cNvSpPr txBox="1"/>
          <p:nvPr/>
        </p:nvSpPr>
        <p:spPr>
          <a:xfrm>
            <a:off x="1934198" y="5301735"/>
            <a:ext cx="685800" cy="369332"/>
          </a:xfrm>
          <a:prstGeom prst="rect">
            <a:avLst/>
          </a:prstGeom>
          <a:noFill/>
        </p:spPr>
        <p:txBody>
          <a:bodyPr wrap="square" rtlCol="0">
            <a:spAutoFit/>
          </a:bodyPr>
          <a:lstStyle/>
          <a:p>
            <a:r>
              <a:rPr lang="en-US" dirty="0" smtClean="0"/>
              <a:t>SMIL</a:t>
            </a:r>
            <a:endParaRPr lang="en-US" dirty="0"/>
          </a:p>
        </p:txBody>
      </p:sp>
      <p:sp>
        <p:nvSpPr>
          <p:cNvPr id="24" name="TextBox 23"/>
          <p:cNvSpPr txBox="1"/>
          <p:nvPr/>
        </p:nvSpPr>
        <p:spPr>
          <a:xfrm>
            <a:off x="865059" y="3546450"/>
            <a:ext cx="479709" cy="307777"/>
          </a:xfrm>
          <a:prstGeom prst="rect">
            <a:avLst/>
          </a:prstGeom>
          <a:noFill/>
        </p:spPr>
        <p:txBody>
          <a:bodyPr wrap="square" rtlCol="0">
            <a:spAutoFit/>
          </a:bodyPr>
          <a:lstStyle/>
          <a:p>
            <a:r>
              <a:rPr lang="en-US" sz="1400" dirty="0" smtClean="0"/>
              <a:t>ADL</a:t>
            </a:r>
            <a:endParaRPr lang="en-US" sz="1400" dirty="0"/>
          </a:p>
        </p:txBody>
      </p:sp>
      <p:sp>
        <p:nvSpPr>
          <p:cNvPr id="26" name="TextBox 25"/>
          <p:cNvSpPr txBox="1"/>
          <p:nvPr/>
        </p:nvSpPr>
        <p:spPr>
          <a:xfrm>
            <a:off x="419100" y="228610"/>
            <a:ext cx="8382000" cy="461665"/>
          </a:xfrm>
          <a:prstGeom prst="rect">
            <a:avLst/>
          </a:prstGeom>
          <a:noFill/>
        </p:spPr>
        <p:txBody>
          <a:bodyPr wrap="square" rtlCol="0">
            <a:spAutoFit/>
          </a:bodyPr>
          <a:lstStyle/>
          <a:p>
            <a:pPr algn="ctr"/>
            <a:r>
              <a:rPr lang="en-US" sz="2400" dirty="0" smtClean="0">
                <a:latin typeface="Lao UI" panose="020B0502040204020203" pitchFamily="34" charset="0"/>
                <a:cs typeface="Lao UI" panose="020B0502040204020203" pitchFamily="34" charset="0"/>
              </a:rPr>
              <a:t>From Source to Target – Not a One-Hop Journey!</a:t>
            </a:r>
            <a:endParaRPr lang="en-US" sz="2400" dirty="0">
              <a:latin typeface="Lao UI" panose="020B0502040204020203" pitchFamily="34" charset="0"/>
              <a:cs typeface="Lao UI" panose="020B0502040204020203" pitchFamily="34" charset="0"/>
            </a:endParaRPr>
          </a:p>
        </p:txBody>
      </p:sp>
      <p:sp>
        <p:nvSpPr>
          <p:cNvPr id="27" name="TextBox 26"/>
          <p:cNvSpPr txBox="1"/>
          <p:nvPr/>
        </p:nvSpPr>
        <p:spPr>
          <a:xfrm>
            <a:off x="2068794" y="3357439"/>
            <a:ext cx="826806" cy="646331"/>
          </a:xfrm>
          <a:prstGeom prst="rect">
            <a:avLst/>
          </a:prstGeom>
          <a:noFill/>
        </p:spPr>
        <p:txBody>
          <a:bodyPr wrap="square" rtlCol="0">
            <a:spAutoFit/>
          </a:bodyPr>
          <a:lstStyle/>
          <a:p>
            <a:pPr algn="ctr"/>
            <a:r>
              <a:rPr lang="en-US" dirty="0" smtClean="0"/>
              <a:t>WAVE </a:t>
            </a:r>
          </a:p>
          <a:p>
            <a:pPr algn="ctr"/>
            <a:r>
              <a:rPr lang="en-US" dirty="0" smtClean="0"/>
              <a:t>file</a:t>
            </a:r>
            <a:endParaRPr lang="en-US" dirty="0"/>
          </a:p>
        </p:txBody>
      </p:sp>
      <p:pic>
        <p:nvPicPr>
          <p:cNvPr id="6148" name="Picture 4" descr="http://img2.wikia.nocookie.net/__cb20130715095303/sword-of-the-stars-the-pit/images/thumb/0/06/Question-mark.jpg/480px-Question-mark.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4616" y="3724557"/>
            <a:ext cx="1671771" cy="1671771"/>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Oval 27"/>
          <p:cNvSpPr/>
          <p:nvPr/>
        </p:nvSpPr>
        <p:spPr>
          <a:xfrm>
            <a:off x="579706" y="3281229"/>
            <a:ext cx="976767"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752616" y="5119480"/>
            <a:ext cx="976767"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492" y="5149059"/>
            <a:ext cx="1447800" cy="1371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 y="5404437"/>
            <a:ext cx="1066800" cy="954107"/>
          </a:xfrm>
          <a:prstGeom prst="rect">
            <a:avLst/>
          </a:prstGeom>
          <a:noFill/>
        </p:spPr>
        <p:txBody>
          <a:bodyPr wrap="square" rtlCol="0">
            <a:spAutoFit/>
          </a:bodyPr>
          <a:lstStyle/>
          <a:p>
            <a:pPr algn="ctr"/>
            <a:r>
              <a:rPr lang="en-US" sz="1400" dirty="0" smtClean="0"/>
              <a:t>Important metadata from both!!!</a:t>
            </a:r>
            <a:endParaRPr lang="en-US" sz="1400" dirty="0"/>
          </a:p>
        </p:txBody>
      </p:sp>
      <p:sp>
        <p:nvSpPr>
          <p:cNvPr id="30" name="TextBox 29"/>
          <p:cNvSpPr txBox="1"/>
          <p:nvPr/>
        </p:nvSpPr>
        <p:spPr>
          <a:xfrm>
            <a:off x="5486407" y="5671067"/>
            <a:ext cx="1674085" cy="369332"/>
          </a:xfrm>
          <a:prstGeom prst="rect">
            <a:avLst/>
          </a:prstGeom>
          <a:noFill/>
          <a:ln w="22225">
            <a:solidFill>
              <a:schemeClr val="tx1"/>
            </a:solidFill>
          </a:ln>
        </p:spPr>
        <p:txBody>
          <a:bodyPr wrap="square" rtlCol="0">
            <a:spAutoFit/>
          </a:bodyPr>
          <a:lstStyle/>
          <a:p>
            <a:pPr algn="ctr"/>
            <a:r>
              <a:rPr lang="en-US" dirty="0" smtClean="0"/>
              <a:t>AES-60</a:t>
            </a:r>
            <a:endParaRPr lang="en-US" dirty="0"/>
          </a:p>
        </p:txBody>
      </p:sp>
    </p:spTree>
    <p:extLst>
      <p:ext uri="{BB962C8B-B14F-4D97-AF65-F5344CB8AC3E}">
        <p14:creationId xmlns:p14="http://schemas.microsoft.com/office/powerpoint/2010/main" xmlns="" val="261513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20" grpId="0" animBg="1"/>
      <p:bldP spid="22" grpId="0"/>
      <p:bldP spid="24" grpId="0"/>
      <p:bldP spid="27" grpId="0"/>
      <p:bldP spid="28" grpId="0" animBg="1"/>
      <p:bldP spid="31" grpId="0" animBg="1"/>
      <p:bldP spid="32" grpId="0" animBg="1"/>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Replicating what exactly</a:t>
            </a:r>
            <a:r>
              <a:rPr lang="en-US" sz="4800" dirty="0" smtClean="0"/>
              <a:t>?</a:t>
            </a:r>
            <a:endParaRPr lang="en-US" sz="4800" dirty="0"/>
          </a:p>
        </p:txBody>
      </p:sp>
      <p:sp>
        <p:nvSpPr>
          <p:cNvPr id="3" name="Content Placeholder 2"/>
          <p:cNvSpPr>
            <a:spLocks noGrp="1"/>
          </p:cNvSpPr>
          <p:nvPr>
            <p:ph idx="1"/>
          </p:nvPr>
        </p:nvSpPr>
        <p:spPr/>
        <p:txBody>
          <a:bodyPr>
            <a:normAutofit/>
          </a:bodyPr>
          <a:lstStyle/>
          <a:p>
            <a:r>
              <a:rPr lang="en-US" dirty="0" smtClean="0"/>
              <a:t>Residency structure</a:t>
            </a:r>
          </a:p>
          <a:p>
            <a:r>
              <a:rPr lang="en-US" dirty="0" smtClean="0"/>
              <a:t>Resident &amp; host cohort model</a:t>
            </a:r>
          </a:p>
          <a:p>
            <a:r>
              <a:rPr lang="en-US" dirty="0" smtClean="0"/>
              <a:t>Resident eligibility &amp; application requirements</a:t>
            </a:r>
          </a:p>
          <a:p>
            <a:r>
              <a:rPr lang="en-US" dirty="0" smtClean="0"/>
              <a:t>Single institution administrating program</a:t>
            </a:r>
          </a:p>
          <a:p>
            <a:r>
              <a:rPr lang="en-US" dirty="0" smtClean="0"/>
              <a:t>Distributed hosts within the same metropolitan area</a:t>
            </a:r>
          </a:p>
          <a:p>
            <a:r>
              <a:rPr lang="en-US" dirty="0" smtClean="0"/>
              <a:t>Core curriculum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888684" y="-3984106"/>
            <a:ext cx="1371603" cy="9187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81000" y="1524011"/>
            <a:ext cx="8229600" cy="3477875"/>
          </a:xfrm>
          <a:prstGeom prst="rect">
            <a:avLst/>
          </a:prstGeom>
          <a:noFill/>
        </p:spPr>
        <p:txBody>
          <a:bodyPr wrap="square" rtlCol="0">
            <a:spAutoFit/>
          </a:bodyPr>
          <a:lstStyle/>
          <a:p>
            <a:r>
              <a:rPr lang="en-US" sz="1400" b="1" dirty="0" smtClean="0">
                <a:latin typeface="Lao UI" panose="020B0502040204020203" pitchFamily="34" charset="0"/>
                <a:cs typeface="Lao UI" panose="020B0502040204020203" pitchFamily="34" charset="0"/>
              </a:rPr>
              <a:t>Conclusions Drawn:</a:t>
            </a:r>
          </a:p>
          <a:p>
            <a:endParaRPr lang="en-US" sz="1400" dirty="0" smtClean="0">
              <a:latin typeface="Lao UI" panose="020B0502040204020203" pitchFamily="34" charset="0"/>
              <a:cs typeface="Lao UI" panose="020B0502040204020203" pitchFamily="34" charset="0"/>
            </a:endParaRPr>
          </a:p>
          <a:p>
            <a:r>
              <a:rPr lang="en-US" sz="1400" dirty="0" smtClean="0">
                <a:latin typeface="Lao UI" panose="020B0502040204020203" pitchFamily="34" charset="0"/>
                <a:cs typeface="Lao UI" panose="020B0502040204020203" pitchFamily="34" charset="0"/>
              </a:rPr>
              <a:t>-Characterization is an essential step, content models should be tested to determine adequacy. All aspects of the workflow need to have a shared understanding of format complexity.</a:t>
            </a:r>
          </a:p>
          <a:p>
            <a:endParaRPr lang="en-US" sz="1400" dirty="0">
              <a:latin typeface="Lao UI" panose="020B0502040204020203" pitchFamily="34" charset="0"/>
              <a:cs typeface="Lao UI" panose="020B0502040204020203" pitchFamily="34" charset="0"/>
            </a:endParaRPr>
          </a:p>
          <a:p>
            <a:r>
              <a:rPr lang="en-US" sz="1400" dirty="0" smtClean="0">
                <a:latin typeface="Lao UI" panose="020B0502040204020203" pitchFamily="34" charset="0"/>
                <a:cs typeface="Lao UI" panose="020B0502040204020203" pitchFamily="34" charset="0"/>
              </a:rPr>
              <a:t>-Digital “objects” may be multivalent – external relationships are part of characterization and need to be considered in tandem with migration.</a:t>
            </a:r>
          </a:p>
          <a:p>
            <a:endParaRPr lang="en-US" sz="1400" dirty="0">
              <a:latin typeface="Lao UI" panose="020B0502040204020203" pitchFamily="34" charset="0"/>
              <a:cs typeface="Lao UI" panose="020B0502040204020203" pitchFamily="34" charset="0"/>
            </a:endParaRPr>
          </a:p>
          <a:p>
            <a:endParaRPr lang="en-US" dirty="0">
              <a:latin typeface="Lao UI" panose="020B0502040204020203" pitchFamily="34" charset="0"/>
              <a:cs typeface="Lao UI" panose="020B0502040204020203" pitchFamily="34" charset="0"/>
            </a:endParaRPr>
          </a:p>
          <a:p>
            <a:endParaRPr lang="en-US" dirty="0" smtClean="0">
              <a:latin typeface="Lao UI" panose="020B0502040204020203" pitchFamily="34" charset="0"/>
              <a:cs typeface="Lao UI" panose="020B0502040204020203" pitchFamily="34" charset="0"/>
            </a:endParaRPr>
          </a:p>
          <a:p>
            <a:endParaRPr lang="en-US" dirty="0">
              <a:latin typeface="Lao UI" panose="020B0502040204020203" pitchFamily="34" charset="0"/>
              <a:cs typeface="Lao UI" panose="020B0502040204020203" pitchFamily="34" charset="0"/>
            </a:endParaRPr>
          </a:p>
          <a:p>
            <a:endParaRPr lang="en-US" dirty="0" smtClean="0">
              <a:latin typeface="Lao UI" panose="020B0502040204020203" pitchFamily="34" charset="0"/>
              <a:cs typeface="Lao UI" panose="020B0502040204020203" pitchFamily="34" charset="0"/>
            </a:endParaRPr>
          </a:p>
          <a:p>
            <a:endParaRPr lang="en-US" dirty="0">
              <a:latin typeface="Lao UI" panose="020B0502040204020203" pitchFamily="34" charset="0"/>
              <a:cs typeface="Lao UI" panose="020B0502040204020203" pitchFamily="34" charset="0"/>
            </a:endParaRPr>
          </a:p>
          <a:p>
            <a:endParaRPr lang="en-US" dirty="0">
              <a:latin typeface="Lao UI" panose="020B0502040204020203" pitchFamily="34" charset="0"/>
              <a:cs typeface="Lao UI" panose="020B0502040204020203" pitchFamily="34" charset="0"/>
            </a:endParaRPr>
          </a:p>
        </p:txBody>
      </p:sp>
      <p:pic>
        <p:nvPicPr>
          <p:cNvPr id="6" name="Picture 4" descr="http://projects.iq.harvard.edu/files/ndsr_boston/files/viewlogo_colors_177_14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5334011"/>
            <a:ext cx="1752600" cy="13741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191000" y="5638811"/>
            <a:ext cx="2743200" cy="954107"/>
          </a:xfrm>
          <a:prstGeom prst="rect">
            <a:avLst/>
          </a:prstGeom>
          <a:noFill/>
        </p:spPr>
        <p:txBody>
          <a:bodyPr wrap="square" rtlCol="0">
            <a:spAutoFit/>
          </a:bodyPr>
          <a:lstStyle/>
          <a:p>
            <a:r>
              <a:rPr lang="en-US" sz="1400" dirty="0" smtClean="0">
                <a:latin typeface="Lao UI" panose="020B0502040204020203" pitchFamily="34" charset="0"/>
                <a:cs typeface="Lao UI" panose="020B0502040204020203" pitchFamily="34" charset="0"/>
              </a:rPr>
              <a:t>Joey Heinen</a:t>
            </a:r>
          </a:p>
          <a:p>
            <a:r>
              <a:rPr lang="en-US" sz="1400" dirty="0" smtClean="0">
                <a:latin typeface="Lao UI" panose="020B0502040204020203" pitchFamily="34" charset="0"/>
                <a:cs typeface="Lao UI" panose="020B0502040204020203" pitchFamily="34" charset="0"/>
                <a:hlinkClick r:id="rId4"/>
              </a:rPr>
              <a:t>joseph_heinen@harvard.edu</a:t>
            </a:r>
            <a:endParaRPr lang="en-US" sz="1400" dirty="0" smtClean="0">
              <a:latin typeface="Lao UI" panose="020B0502040204020203" pitchFamily="34" charset="0"/>
              <a:cs typeface="Lao UI" panose="020B0502040204020203" pitchFamily="34" charset="0"/>
            </a:endParaRPr>
          </a:p>
          <a:p>
            <a:r>
              <a:rPr lang="en-US" sz="1400" dirty="0" smtClean="0">
                <a:latin typeface="Lao UI" panose="020B0502040204020203" pitchFamily="34" charset="0"/>
                <a:cs typeface="Lao UI" panose="020B0502040204020203" pitchFamily="34" charset="0"/>
              </a:rPr>
              <a:t>ndsrboston2014.wordpress.com</a:t>
            </a:r>
          </a:p>
          <a:p>
            <a:r>
              <a:rPr lang="en-US" sz="1400" dirty="0" smtClean="0">
                <a:latin typeface="Lao UI" panose="020B0502040204020203" pitchFamily="34" charset="0"/>
                <a:cs typeface="Lao UI" panose="020B0502040204020203" pitchFamily="34" charset="0"/>
              </a:rPr>
              <a:t>@</a:t>
            </a:r>
            <a:r>
              <a:rPr lang="en-US" sz="1400" dirty="0" err="1" smtClean="0">
                <a:latin typeface="Lao UI" panose="020B0502040204020203" pitchFamily="34" charset="0"/>
                <a:cs typeface="Lao UI" panose="020B0502040204020203" pitchFamily="34" charset="0"/>
              </a:rPr>
              <a:t>joey_heinen</a:t>
            </a:r>
            <a:r>
              <a:rPr lang="en-US" sz="1400" dirty="0" smtClean="0">
                <a:latin typeface="Lao UI" panose="020B0502040204020203" pitchFamily="34" charset="0"/>
                <a:cs typeface="Lao UI" panose="020B0502040204020203" pitchFamily="34" charset="0"/>
              </a:rPr>
              <a:t>    #</a:t>
            </a:r>
            <a:r>
              <a:rPr lang="en-US" sz="1400" dirty="0" err="1" smtClean="0">
                <a:latin typeface="Lao UI" panose="020B0502040204020203" pitchFamily="34" charset="0"/>
                <a:cs typeface="Lao UI" panose="020B0502040204020203" pitchFamily="34" charset="0"/>
              </a:rPr>
              <a:t>ndsr</a:t>
            </a:r>
            <a:endParaRPr lang="en-US" sz="1400" dirty="0">
              <a:latin typeface="Lao UI" panose="020B0502040204020203" pitchFamily="34" charset="0"/>
              <a:cs typeface="Lao UI" panose="020B0502040204020203" pitchFamily="34" charset="0"/>
            </a:endParaRPr>
          </a:p>
        </p:txBody>
      </p:sp>
      <p:sp>
        <p:nvSpPr>
          <p:cNvPr id="2" name="TextBox 1"/>
          <p:cNvSpPr txBox="1"/>
          <p:nvPr/>
        </p:nvSpPr>
        <p:spPr>
          <a:xfrm>
            <a:off x="381000" y="3330476"/>
            <a:ext cx="8229600" cy="2308324"/>
          </a:xfrm>
          <a:prstGeom prst="rect">
            <a:avLst/>
          </a:prstGeom>
          <a:noFill/>
        </p:spPr>
        <p:txBody>
          <a:bodyPr wrap="square" rtlCol="0">
            <a:spAutoFit/>
          </a:bodyPr>
          <a:lstStyle/>
          <a:p>
            <a:r>
              <a:rPr lang="en-US" sz="1400" b="1" dirty="0">
                <a:latin typeface="Lao UI" panose="020B0502040204020203" pitchFamily="34" charset="0"/>
                <a:cs typeface="Lao UI" panose="020B0502040204020203" pitchFamily="34" charset="0"/>
              </a:rPr>
              <a:t>Next Steps:</a:t>
            </a:r>
          </a:p>
          <a:p>
            <a:endParaRPr lang="en-US" sz="1400" dirty="0">
              <a:latin typeface="Lao UI" panose="020B0502040204020203" pitchFamily="34" charset="0"/>
              <a:cs typeface="Lao UI" panose="020B0502040204020203" pitchFamily="34" charset="0"/>
            </a:endParaRPr>
          </a:p>
          <a:p>
            <a:r>
              <a:rPr lang="en-US" sz="1400" dirty="0">
                <a:latin typeface="Lao UI" panose="020B0502040204020203" pitchFamily="34" charset="0"/>
                <a:cs typeface="Lao UI" panose="020B0502040204020203" pitchFamily="34" charset="0"/>
              </a:rPr>
              <a:t>-Map research/bibliography to migration workflow drafts: overall framework, format and deliverables (artifacts), </a:t>
            </a:r>
            <a:r>
              <a:rPr lang="en-US" sz="1400" dirty="0" smtClean="0">
                <a:latin typeface="Lao UI" panose="020B0502040204020203" pitchFamily="34" charset="0"/>
                <a:cs typeface="Lao UI" panose="020B0502040204020203" pitchFamily="34" charset="0"/>
              </a:rPr>
              <a:t>context/stakeholders.</a:t>
            </a:r>
            <a:endParaRPr lang="en-US" sz="1400" dirty="0">
              <a:latin typeface="Lao UI" panose="020B0502040204020203" pitchFamily="34" charset="0"/>
              <a:cs typeface="Lao UI" panose="020B0502040204020203" pitchFamily="34" charset="0"/>
            </a:endParaRPr>
          </a:p>
          <a:p>
            <a:endParaRPr lang="en-US" sz="1400" dirty="0">
              <a:latin typeface="Lao UI" panose="020B0502040204020203" pitchFamily="34" charset="0"/>
              <a:cs typeface="Lao UI" panose="020B0502040204020203" pitchFamily="34" charset="0"/>
            </a:endParaRPr>
          </a:p>
          <a:p>
            <a:r>
              <a:rPr lang="en-US" sz="1400" dirty="0">
                <a:latin typeface="Lao UI" panose="020B0502040204020203" pitchFamily="34" charset="0"/>
                <a:cs typeface="Lao UI" panose="020B0502040204020203" pitchFamily="34" charset="0"/>
              </a:rPr>
              <a:t> -Deep exploration of the Digital Repository Services (DRS) and how the workflow interfaces with this </a:t>
            </a:r>
            <a:r>
              <a:rPr lang="en-US" sz="1400" dirty="0" smtClean="0">
                <a:latin typeface="Lao UI" panose="020B0502040204020203" pitchFamily="34" charset="0"/>
                <a:cs typeface="Lao UI" panose="020B0502040204020203" pitchFamily="34" charset="0"/>
              </a:rPr>
              <a:t>system.</a:t>
            </a:r>
            <a:endParaRPr lang="en-US" sz="1400" dirty="0">
              <a:latin typeface="Lao UI" panose="020B0502040204020203" pitchFamily="34" charset="0"/>
              <a:cs typeface="Lao UI" panose="020B0502040204020203" pitchFamily="34" charset="0"/>
            </a:endParaRPr>
          </a:p>
          <a:p>
            <a:endParaRPr lang="en-US" sz="1400" dirty="0">
              <a:latin typeface="Lao UI" panose="020B0502040204020203" pitchFamily="34" charset="0"/>
              <a:cs typeface="Lao UI" panose="020B0502040204020203" pitchFamily="34" charset="0"/>
            </a:endParaRPr>
          </a:p>
          <a:p>
            <a:r>
              <a:rPr lang="en-US" sz="1400" dirty="0">
                <a:latin typeface="Lao UI" panose="020B0502040204020203" pitchFamily="34" charset="0"/>
                <a:cs typeface="Lao UI" panose="020B0502040204020203" pitchFamily="34" charset="0"/>
              </a:rPr>
              <a:t>-Into the Belly of the Beast: Intensive research on the three </a:t>
            </a:r>
            <a:r>
              <a:rPr lang="en-US" sz="1400" dirty="0" smtClean="0">
                <a:latin typeface="Lao UI" panose="020B0502040204020203" pitchFamily="34" charset="0"/>
                <a:cs typeface="Lao UI" panose="020B0502040204020203" pitchFamily="34" charset="0"/>
              </a:rPr>
              <a:t>formats.</a:t>
            </a:r>
            <a:endParaRPr lang="en-US" sz="1400" dirty="0">
              <a:latin typeface="Lao UI" panose="020B0502040204020203" pitchFamily="34" charset="0"/>
              <a:cs typeface="Lao UI" panose="020B0502040204020203" pitchFamily="34" charset="0"/>
            </a:endParaRPr>
          </a:p>
          <a:p>
            <a:endParaRPr lang="en-US" dirty="0"/>
          </a:p>
        </p:txBody>
      </p:sp>
    </p:spTree>
    <p:extLst>
      <p:ext uri="{BB962C8B-B14F-4D97-AF65-F5344CB8AC3E}">
        <p14:creationId xmlns:p14="http://schemas.microsoft.com/office/powerpoint/2010/main" xmlns="" val="23037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Channeling Streams of Archival Records: Northeastern University</a:t>
            </a:r>
            <a:endParaRPr lang="en-US" dirty="0"/>
          </a:p>
        </p:txBody>
      </p:sp>
      <p:sp>
        <p:nvSpPr>
          <p:cNvPr id="3" name="Text Placeholder 2"/>
          <p:cNvSpPr>
            <a:spLocks noGrp="1"/>
          </p:cNvSpPr>
          <p:nvPr>
            <p:ph type="body" idx="1"/>
          </p:nvPr>
        </p:nvSpPr>
        <p:spPr/>
        <p:txBody>
          <a:bodyPr/>
          <a:lstStyle/>
          <a:p>
            <a:r>
              <a:rPr lang="en-US" dirty="0" smtClean="0"/>
              <a:t>Jen LaBarbera, Host: Northeastern University</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sz="3000"/>
              <a:t>Project Goals</a:t>
            </a:r>
          </a:p>
        </p:txBody>
      </p:sp>
      <p:sp>
        <p:nvSpPr>
          <p:cNvPr id="30" name="Shape 30"/>
          <p:cNvSpPr txBox="1">
            <a:spLocks noGrp="1"/>
          </p:cNvSpPr>
          <p:nvPr>
            <p:ph type="body" idx="1"/>
          </p:nvPr>
        </p:nvSpPr>
        <p:spPr>
          <a:xfrm>
            <a:off x="457200" y="1600211"/>
            <a:ext cx="8229600" cy="49675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AutoNum type="arabicParenR"/>
            </a:pPr>
            <a:r>
              <a:rPr lang="en" sz="1800"/>
              <a:t>Born digital materials: Create a workflow for ingesting born-digital content to new digital repository service </a:t>
            </a:r>
            <a:r>
              <a:rPr lang="en" sz="1800" i="1"/>
              <a:t>(in progress)</a:t>
            </a:r>
            <a:br>
              <a:rPr lang="en" sz="1800" i="1"/>
            </a:br>
            <a:endParaRPr lang="en" sz="1800" i="1"/>
          </a:p>
          <a:p>
            <a:pPr marL="457200" lvl="0" indent="-342900" rtl="0">
              <a:spcBef>
                <a:spcPts val="0"/>
              </a:spcBef>
              <a:buClr>
                <a:schemeClr val="dk1"/>
              </a:buClr>
              <a:buSzPct val="100000"/>
              <a:buFont typeface="Arial"/>
              <a:buAutoNum type="arabicParenR"/>
            </a:pPr>
            <a:r>
              <a:rPr lang="en" sz="1800"/>
              <a:t>Develop digital preservation plan for NU Libraries </a:t>
            </a:r>
            <a:r>
              <a:rPr lang="en" sz="1800" i="1"/>
              <a:t>(beginning November/December 2014)</a:t>
            </a:r>
            <a:br>
              <a:rPr lang="en" sz="1800" i="1"/>
            </a:br>
            <a:endParaRPr lang="en" sz="1800" i="1"/>
          </a:p>
          <a:p>
            <a:pPr marL="457200" lvl="0" indent="-342900">
              <a:spcBef>
                <a:spcPts val="0"/>
              </a:spcBef>
              <a:buClr>
                <a:schemeClr val="dk1"/>
              </a:buClr>
              <a:buSzPct val="100000"/>
              <a:buFont typeface="Arial"/>
              <a:buAutoNum type="arabicParenR"/>
            </a:pPr>
            <a:r>
              <a:rPr lang="en" sz="1800"/>
              <a:t>Legacy digital materials: Ingest obsolete legacy digital materials (e.g. floppy disks) to DRS </a:t>
            </a:r>
            <a:r>
              <a:rPr lang="en" sz="1800" i="1"/>
              <a:t>(beginning early spring 2015)</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813" y="2436777"/>
            <a:ext cx="8228399" cy="4059999"/>
          </a:xfrm>
          <a:prstGeom prst="rect">
            <a:avLst/>
          </a:prstGeom>
        </p:spPr>
        <p:txBody>
          <a:bodyPr lIns="91425" tIns="91425" rIns="91425" bIns="91425" anchor="t" anchorCtr="0">
            <a:noAutofit/>
          </a:bodyPr>
          <a:lstStyle/>
          <a:p>
            <a:pPr rtl="0">
              <a:spcBef>
                <a:spcPts val="0"/>
              </a:spcBef>
              <a:buNone/>
            </a:pPr>
            <a:r>
              <a:rPr lang="en" sz="1800" b="1" i="1"/>
              <a:t>Goal:</a:t>
            </a:r>
            <a:r>
              <a:rPr lang="en" sz="1800"/>
              <a:t> Transfer all materials from current states / platforms (Omeka, external hard drive, local server, Google drive, etc) to new Fedora-based repository</a:t>
            </a:r>
          </a:p>
          <a:p>
            <a:pPr rtl="0">
              <a:spcBef>
                <a:spcPts val="0"/>
              </a:spcBef>
              <a:buNone/>
            </a:pPr>
            <a:r>
              <a:rPr lang="en" sz="1800" b="1" i="1"/>
              <a:t>Challenges:</a:t>
            </a:r>
          </a:p>
          <a:p>
            <a:pPr marL="457200" lvl="0" indent="-342900" rtl="0">
              <a:spcBef>
                <a:spcPts val="0"/>
              </a:spcBef>
              <a:buClr>
                <a:schemeClr val="dk1"/>
              </a:buClr>
              <a:buSzPct val="100000"/>
              <a:buFont typeface="Arial"/>
              <a:buChar char="●"/>
            </a:pPr>
            <a:r>
              <a:rPr lang="en" sz="1800"/>
              <a:t>metadata currently in Dublin Core, needs to be in MODS</a:t>
            </a:r>
          </a:p>
          <a:p>
            <a:pPr marL="457200" lvl="0" indent="-342900" rtl="0">
              <a:spcBef>
                <a:spcPts val="0"/>
              </a:spcBef>
              <a:buClr>
                <a:schemeClr val="dk1"/>
              </a:buClr>
              <a:buSzPct val="100000"/>
              <a:buFont typeface="Arial"/>
              <a:buChar char="●"/>
            </a:pPr>
            <a:r>
              <a:rPr lang="en" sz="1800"/>
              <a:t>managed by doctoral student who has minimal time to dedicate</a:t>
            </a:r>
          </a:p>
          <a:p>
            <a:pPr marL="457200" lvl="0" indent="-342900" rtl="0">
              <a:spcBef>
                <a:spcPts val="0"/>
              </a:spcBef>
              <a:buClr>
                <a:schemeClr val="dk1"/>
              </a:buClr>
              <a:buSzPct val="100000"/>
              <a:buFont typeface="Arial"/>
              <a:buChar char="●"/>
            </a:pPr>
            <a:r>
              <a:rPr lang="en" sz="1800"/>
              <a:t>agreements are scattered</a:t>
            </a:r>
          </a:p>
          <a:p>
            <a:pPr marL="457200" lvl="0" indent="-342900" rtl="0">
              <a:spcBef>
                <a:spcPts val="0"/>
              </a:spcBef>
              <a:buClr>
                <a:schemeClr val="dk1"/>
              </a:buClr>
              <a:buSzPct val="100000"/>
              <a:buFont typeface="Arial"/>
              <a:buChar char="●"/>
            </a:pPr>
            <a:r>
              <a:rPr lang="en" sz="1800"/>
              <a:t>new DRS is still in pre soft launch stage</a:t>
            </a:r>
          </a:p>
          <a:p>
            <a:pPr marL="457200" lvl="0" indent="-342900">
              <a:spcBef>
                <a:spcPts val="0"/>
              </a:spcBef>
              <a:buClr>
                <a:schemeClr val="dk1"/>
              </a:buClr>
              <a:buSzPct val="100000"/>
              <a:buFont typeface="Arial"/>
              <a:buChar char="●"/>
            </a:pPr>
            <a:r>
              <a:rPr lang="en" sz="1800"/>
              <a:t>others TBD</a:t>
            </a:r>
          </a:p>
        </p:txBody>
      </p:sp>
      <p:pic>
        <p:nvPicPr>
          <p:cNvPr id="36" name="Shape 36"/>
          <p:cNvPicPr preferRelativeResize="0"/>
          <p:nvPr/>
        </p:nvPicPr>
        <p:blipFill>
          <a:blip r:embed="rId3" cstate="print">
            <a:alphaModFix/>
          </a:blip>
          <a:stretch>
            <a:fillRect/>
          </a:stretch>
        </p:blipFill>
        <p:spPr>
          <a:xfrm>
            <a:off x="2049787" y="405533"/>
            <a:ext cx="5044426" cy="1224099"/>
          </a:xfrm>
          <a:prstGeom prst="rect">
            <a:avLst/>
          </a:prstGeom>
          <a:noFill/>
          <a:ln>
            <a:noFill/>
          </a:ln>
        </p:spPr>
      </p:pic>
      <p:sp>
        <p:nvSpPr>
          <p:cNvPr id="37" name="Shape 37"/>
          <p:cNvSpPr txBox="1">
            <a:spLocks noGrp="1"/>
          </p:cNvSpPr>
          <p:nvPr>
            <p:ph type="title"/>
          </p:nvPr>
        </p:nvSpPr>
        <p:spPr>
          <a:xfrm>
            <a:off x="457800" y="1457104"/>
            <a:ext cx="8229600" cy="1143200"/>
          </a:xfrm>
          <a:prstGeom prst="rect">
            <a:avLst/>
          </a:prstGeom>
        </p:spPr>
        <p:txBody>
          <a:bodyPr lIns="91425" tIns="91425" rIns="91425" bIns="91425" anchor="b" anchorCtr="0">
            <a:noAutofit/>
          </a:bodyPr>
          <a:lstStyle/>
          <a:p>
            <a:pPr lvl="0" rtl="0">
              <a:spcBef>
                <a:spcPts val="0"/>
              </a:spcBef>
              <a:buNone/>
            </a:pPr>
            <a:r>
              <a:rPr lang="en" sz="3000"/>
              <a:t>Ingesting born-digital materials</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799937"/>
            <a:ext cx="8229600" cy="1143200"/>
          </a:xfrm>
          <a:prstGeom prst="rect">
            <a:avLst/>
          </a:prstGeom>
        </p:spPr>
        <p:txBody>
          <a:bodyPr lIns="91425" tIns="91425" rIns="91425" bIns="91425" anchor="b" anchorCtr="0">
            <a:noAutofit/>
          </a:bodyPr>
          <a:lstStyle/>
          <a:p>
            <a:pPr>
              <a:spcBef>
                <a:spcPts val="0"/>
              </a:spcBef>
              <a:buNone/>
            </a:pPr>
            <a:r>
              <a:rPr lang="en" sz="3000"/>
              <a:t>Progress - Literature Review</a:t>
            </a:r>
          </a:p>
        </p:txBody>
      </p:sp>
      <p:pic>
        <p:nvPicPr>
          <p:cNvPr id="43" name="Shape 43"/>
          <p:cNvPicPr preferRelativeResize="0"/>
          <p:nvPr/>
        </p:nvPicPr>
        <p:blipFill>
          <a:blip r:embed="rId3" cstate="print">
            <a:alphaModFix/>
          </a:blip>
          <a:stretch>
            <a:fillRect/>
          </a:stretch>
        </p:blipFill>
        <p:spPr>
          <a:xfrm>
            <a:off x="2217962" y="1828967"/>
            <a:ext cx="4708074" cy="4550032"/>
          </a:xfrm>
          <a:prstGeom prst="rect">
            <a:avLst/>
          </a:prstGeom>
          <a:noFill/>
          <a:ln>
            <a:noFill/>
          </a:ln>
        </p:spPr>
      </p:pic>
      <p:pic>
        <p:nvPicPr>
          <p:cNvPr id="44" name="Shape 44"/>
          <p:cNvPicPr preferRelativeResize="0"/>
          <p:nvPr/>
        </p:nvPicPr>
        <p:blipFill>
          <a:blip r:embed="rId4" cstate="print">
            <a:alphaModFix/>
          </a:blip>
          <a:stretch>
            <a:fillRect/>
          </a:stretch>
        </p:blipFill>
        <p:spPr>
          <a:xfrm>
            <a:off x="457210" y="433509"/>
            <a:ext cx="2837899" cy="6886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884233"/>
            <a:ext cx="4761600" cy="1143200"/>
          </a:xfrm>
          <a:prstGeom prst="rect">
            <a:avLst/>
          </a:prstGeom>
        </p:spPr>
        <p:txBody>
          <a:bodyPr lIns="91425" tIns="91425" rIns="91425" bIns="91425" anchor="b" anchorCtr="0">
            <a:noAutofit/>
          </a:bodyPr>
          <a:lstStyle/>
          <a:p>
            <a:pPr>
              <a:spcBef>
                <a:spcPts val="0"/>
              </a:spcBef>
              <a:buNone/>
            </a:pPr>
            <a:r>
              <a:rPr lang="en" sz="3000"/>
              <a:t>Progress - Workflow</a:t>
            </a:r>
          </a:p>
        </p:txBody>
      </p:sp>
      <p:pic>
        <p:nvPicPr>
          <p:cNvPr id="50" name="Shape 50"/>
          <p:cNvPicPr preferRelativeResize="0"/>
          <p:nvPr/>
        </p:nvPicPr>
        <p:blipFill>
          <a:blip r:embed="rId3" cstate="print">
            <a:alphaModFix/>
          </a:blip>
          <a:stretch>
            <a:fillRect/>
          </a:stretch>
        </p:blipFill>
        <p:spPr>
          <a:xfrm>
            <a:off x="457209" y="433508"/>
            <a:ext cx="2837899" cy="688633"/>
          </a:xfrm>
          <a:prstGeom prst="rect">
            <a:avLst/>
          </a:prstGeom>
          <a:noFill/>
          <a:ln>
            <a:noFill/>
          </a:ln>
        </p:spPr>
      </p:pic>
      <p:pic>
        <p:nvPicPr>
          <p:cNvPr id="51" name="Shape 51"/>
          <p:cNvPicPr preferRelativeResize="0"/>
          <p:nvPr/>
        </p:nvPicPr>
        <p:blipFill rotWithShape="1">
          <a:blip r:embed="rId4" cstate="print">
            <a:alphaModFix/>
          </a:blip>
          <a:srcRect t="5306" r="9861" b="4138"/>
          <a:stretch/>
        </p:blipFill>
        <p:spPr>
          <a:xfrm>
            <a:off x="3234185" y="1919901"/>
            <a:ext cx="2675651" cy="4778931"/>
          </a:xfrm>
          <a:prstGeom prst="rect">
            <a:avLst/>
          </a:prstGeom>
          <a:noFill/>
          <a:ln>
            <a:noFill/>
          </a:ln>
        </p:spPr>
      </p:pic>
      <p:pic>
        <p:nvPicPr>
          <p:cNvPr id="52" name="Shape 52"/>
          <p:cNvPicPr preferRelativeResize="0"/>
          <p:nvPr/>
        </p:nvPicPr>
        <p:blipFill>
          <a:blip r:embed="rId5" cstate="print">
            <a:alphaModFix/>
          </a:blip>
          <a:stretch>
            <a:fillRect/>
          </a:stretch>
        </p:blipFill>
        <p:spPr>
          <a:xfrm>
            <a:off x="457211" y="3410574"/>
            <a:ext cx="1348199" cy="1797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Shape 57"/>
          <p:cNvPicPr preferRelativeResize="0"/>
          <p:nvPr/>
        </p:nvPicPr>
        <p:blipFill>
          <a:blip r:embed="rId3" cstate="print">
            <a:alphaModFix/>
          </a:blip>
          <a:stretch>
            <a:fillRect/>
          </a:stretch>
        </p:blipFill>
        <p:spPr>
          <a:xfrm>
            <a:off x="457209" y="433506"/>
            <a:ext cx="2837899" cy="688633"/>
          </a:xfrm>
          <a:prstGeom prst="rect">
            <a:avLst/>
          </a:prstGeom>
          <a:noFill/>
          <a:ln>
            <a:noFill/>
          </a:ln>
        </p:spPr>
      </p:pic>
      <p:sp>
        <p:nvSpPr>
          <p:cNvPr id="58" name="Shape 58"/>
          <p:cNvSpPr txBox="1">
            <a:spLocks noGrp="1"/>
          </p:cNvSpPr>
          <p:nvPr>
            <p:ph type="title"/>
          </p:nvPr>
        </p:nvSpPr>
        <p:spPr>
          <a:xfrm>
            <a:off x="457200" y="884233"/>
            <a:ext cx="4761600" cy="1143200"/>
          </a:xfrm>
          <a:prstGeom prst="rect">
            <a:avLst/>
          </a:prstGeom>
        </p:spPr>
        <p:txBody>
          <a:bodyPr lIns="91425" tIns="91425" rIns="91425" bIns="91425" anchor="b" anchorCtr="0">
            <a:noAutofit/>
          </a:bodyPr>
          <a:lstStyle/>
          <a:p>
            <a:pPr lvl="0" rtl="0">
              <a:spcBef>
                <a:spcPts val="0"/>
              </a:spcBef>
              <a:buNone/>
            </a:pPr>
            <a:r>
              <a:rPr lang="en" sz="3000"/>
              <a:t>Progress - Workflow</a:t>
            </a:r>
          </a:p>
        </p:txBody>
      </p:sp>
      <p:pic>
        <p:nvPicPr>
          <p:cNvPr id="59" name="Shape 59"/>
          <p:cNvPicPr preferRelativeResize="0"/>
          <p:nvPr/>
        </p:nvPicPr>
        <p:blipFill>
          <a:blip r:embed="rId4" cstate="print">
            <a:alphaModFix/>
          </a:blip>
          <a:stretch>
            <a:fillRect/>
          </a:stretch>
        </p:blipFill>
        <p:spPr>
          <a:xfrm>
            <a:off x="2213229" y="2178903"/>
            <a:ext cx="5432625" cy="4260900"/>
          </a:xfrm>
          <a:prstGeom prst="rect">
            <a:avLst/>
          </a:prstGeom>
          <a:noFill/>
          <a:ln>
            <a:noFill/>
          </a:ln>
        </p:spPr>
      </p:pic>
      <p:pic>
        <p:nvPicPr>
          <p:cNvPr id="60" name="Shape 60"/>
          <p:cNvPicPr preferRelativeResize="0"/>
          <p:nvPr/>
        </p:nvPicPr>
        <p:blipFill>
          <a:blip r:embed="rId5" cstate="print">
            <a:alphaModFix/>
          </a:blip>
          <a:stretch>
            <a:fillRect/>
          </a:stretch>
        </p:blipFill>
        <p:spPr>
          <a:xfrm>
            <a:off x="457208" y="3410555"/>
            <a:ext cx="1348199" cy="1797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Shape 65"/>
          <p:cNvPicPr preferRelativeResize="0"/>
          <p:nvPr/>
        </p:nvPicPr>
        <p:blipFill>
          <a:blip r:embed="rId3" cstate="print">
            <a:alphaModFix/>
          </a:blip>
          <a:stretch>
            <a:fillRect/>
          </a:stretch>
        </p:blipFill>
        <p:spPr>
          <a:xfrm>
            <a:off x="457206" y="433505"/>
            <a:ext cx="2837899" cy="688633"/>
          </a:xfrm>
          <a:prstGeom prst="rect">
            <a:avLst/>
          </a:prstGeom>
          <a:noFill/>
          <a:ln>
            <a:noFill/>
          </a:ln>
        </p:spPr>
      </p:pic>
      <p:sp>
        <p:nvSpPr>
          <p:cNvPr id="66" name="Shape 66"/>
          <p:cNvSpPr txBox="1">
            <a:spLocks noGrp="1"/>
          </p:cNvSpPr>
          <p:nvPr>
            <p:ph type="title"/>
          </p:nvPr>
        </p:nvSpPr>
        <p:spPr>
          <a:xfrm>
            <a:off x="457200" y="884233"/>
            <a:ext cx="4761600" cy="1143200"/>
          </a:xfrm>
          <a:prstGeom prst="rect">
            <a:avLst/>
          </a:prstGeom>
        </p:spPr>
        <p:txBody>
          <a:bodyPr lIns="91425" tIns="91425" rIns="91425" bIns="91425" anchor="b" anchorCtr="0">
            <a:noAutofit/>
          </a:bodyPr>
          <a:lstStyle/>
          <a:p>
            <a:pPr lvl="0" rtl="0">
              <a:spcBef>
                <a:spcPts val="0"/>
              </a:spcBef>
              <a:buNone/>
            </a:pPr>
            <a:r>
              <a:rPr lang="en" sz="3000"/>
              <a:t>Progress - Workflow</a:t>
            </a:r>
          </a:p>
        </p:txBody>
      </p:sp>
      <p:sp>
        <p:nvSpPr>
          <p:cNvPr id="67" name="Shape 67"/>
          <p:cNvSpPr/>
          <p:nvPr/>
        </p:nvSpPr>
        <p:spPr>
          <a:xfrm>
            <a:off x="2902455" y="2027433"/>
            <a:ext cx="5230199" cy="4432400"/>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endParaRPr>
          </a:p>
        </p:txBody>
      </p:sp>
      <p:pic>
        <p:nvPicPr>
          <p:cNvPr id="68" name="Shape 68"/>
          <p:cNvPicPr preferRelativeResize="0"/>
          <p:nvPr/>
        </p:nvPicPr>
        <p:blipFill>
          <a:blip r:embed="rId4" cstate="print">
            <a:alphaModFix/>
          </a:blip>
          <a:stretch>
            <a:fillRect/>
          </a:stretch>
        </p:blipFill>
        <p:spPr>
          <a:xfrm>
            <a:off x="457205" y="3344837"/>
            <a:ext cx="1348199" cy="17975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sz="3000"/>
              <a:t>Next Steps</a:t>
            </a:r>
          </a:p>
        </p:txBody>
      </p:sp>
      <p:sp>
        <p:nvSpPr>
          <p:cNvPr id="74" name="Shape 74"/>
          <p:cNvSpPr txBox="1">
            <a:spLocks noGrp="1"/>
          </p:cNvSpPr>
          <p:nvPr>
            <p:ph type="body" idx="1"/>
          </p:nvPr>
        </p:nvSpPr>
        <p:spPr>
          <a:xfrm>
            <a:off x="457200" y="1600203"/>
            <a:ext cx="8229600" cy="24407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a:t>Complete workflow for born-digital materials</a:t>
            </a:r>
          </a:p>
          <a:p>
            <a:pPr marL="457200" lvl="0" indent="-342900" rtl="0">
              <a:spcBef>
                <a:spcPts val="0"/>
              </a:spcBef>
              <a:buClr>
                <a:schemeClr val="dk1"/>
              </a:buClr>
              <a:buSzPct val="100000"/>
              <a:buFont typeface="Arial"/>
              <a:buChar char="●"/>
            </a:pPr>
            <a:r>
              <a:rPr lang="en" sz="1800"/>
              <a:t>Test born-digital workflow on Our Marathon, revise, test again, revise…</a:t>
            </a:r>
          </a:p>
          <a:p>
            <a:pPr marL="914400" lvl="1" indent="-330200" rtl="0">
              <a:spcBef>
                <a:spcPts val="0"/>
              </a:spcBef>
              <a:buClr>
                <a:schemeClr val="dk1"/>
              </a:buClr>
              <a:buSzPct val="100000"/>
              <a:buFont typeface="Courier New"/>
              <a:buChar char="o"/>
            </a:pPr>
            <a:r>
              <a:rPr lang="en" sz="1600" i="1"/>
              <a:t>(in the background)</a:t>
            </a:r>
            <a:r>
              <a:rPr lang="en" sz="1600"/>
              <a:t> DRS soft launch (November), user testing (Nov-Dec), DRS full launch (January)</a:t>
            </a:r>
          </a:p>
          <a:p>
            <a:pPr marL="457200" lvl="0" indent="-342900" rtl="0">
              <a:spcBef>
                <a:spcPts val="0"/>
              </a:spcBef>
              <a:buClr>
                <a:schemeClr val="dk1"/>
              </a:buClr>
              <a:buSzPct val="100000"/>
              <a:buFont typeface="Arial"/>
              <a:buChar char="●"/>
            </a:pPr>
            <a:r>
              <a:rPr lang="en" sz="1800"/>
              <a:t>Next (concurrent) project: Digital Preservation Plan</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9"/>
            <a:ext cx="7772400" cy="1362075"/>
          </a:xfrm>
        </p:spPr>
        <p:txBody>
          <a:bodyPr>
            <a:normAutofit fontScale="90000"/>
          </a:bodyPr>
          <a:lstStyle/>
          <a:p>
            <a:r>
              <a:rPr lang="en-US" dirty="0" smtClean="0"/>
              <a:t>Making Music Last: Preservation Planning for ‘Music at MIT’ Digital Audio Content</a:t>
            </a:r>
            <a:endParaRPr lang="en-US" dirty="0"/>
          </a:p>
        </p:txBody>
      </p:sp>
      <p:sp>
        <p:nvSpPr>
          <p:cNvPr id="3" name="Text Placeholder 2"/>
          <p:cNvSpPr>
            <a:spLocks noGrp="1"/>
          </p:cNvSpPr>
          <p:nvPr>
            <p:ph type="body" idx="1"/>
          </p:nvPr>
        </p:nvSpPr>
        <p:spPr>
          <a:xfrm>
            <a:off x="722313" y="2667001"/>
            <a:ext cx="7772400" cy="1500187"/>
          </a:xfrm>
        </p:spPr>
        <p:txBody>
          <a:bodyPr/>
          <a:lstStyle/>
          <a:p>
            <a:r>
              <a:rPr lang="en-US" dirty="0" smtClean="0"/>
              <a:t>Tricia Patterson, MIT Libraries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we last met...</a:t>
            </a:r>
            <a:endParaRPr lang="en-US" dirty="0"/>
          </a:p>
        </p:txBody>
      </p:sp>
      <p:cxnSp>
        <p:nvCxnSpPr>
          <p:cNvPr id="53" name="Straight Connector 52"/>
          <p:cNvCxnSpPr/>
          <p:nvPr/>
        </p:nvCxnSpPr>
        <p:spPr>
          <a:xfrm>
            <a:off x="914400" y="32882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161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a:xfrm>
            <a:off x="4209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a:xfrm>
            <a:off x="7257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p:cNvCxnSpPr/>
          <p:nvPr/>
        </p:nvCxnSpPr>
        <p:spPr>
          <a:xfrm>
            <a:off x="914400" y="34406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293247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90991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9863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5427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42119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7683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8811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44375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5502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69939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0014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7758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6630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2194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48886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4450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5578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51141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02269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6705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3397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16555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33224" y="3288268"/>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752600" y="3962410"/>
            <a:ext cx="1219200" cy="830997"/>
          </a:xfrm>
          <a:prstGeom prst="rect">
            <a:avLst/>
          </a:prstGeom>
          <a:noFill/>
        </p:spPr>
        <p:txBody>
          <a:bodyPr wrap="square" rtlCol="0">
            <a:spAutoFit/>
          </a:bodyPr>
          <a:lstStyle/>
          <a:p>
            <a:r>
              <a:rPr lang="en-US" sz="1600" dirty="0" smtClean="0"/>
              <a:t>May 2013</a:t>
            </a:r>
          </a:p>
          <a:p>
            <a:r>
              <a:rPr lang="en-US" sz="1600" dirty="0" smtClean="0"/>
              <a:t>1</a:t>
            </a:r>
            <a:r>
              <a:rPr lang="en-US" sz="1600" baseline="30000" dirty="0" smtClean="0"/>
              <a:t>st</a:t>
            </a:r>
            <a:r>
              <a:rPr lang="en-US" sz="1600" dirty="0" smtClean="0"/>
              <a:t> NDSA NE meeting</a:t>
            </a:r>
            <a:endParaRPr lang="en-US" sz="1600" dirty="0"/>
          </a:p>
        </p:txBody>
      </p:sp>
      <p:cxnSp>
        <p:nvCxnSpPr>
          <p:cNvPr id="82" name="Straight Arrow Connector 81"/>
          <p:cNvCxnSpPr/>
          <p:nvPr/>
        </p:nvCxnSpPr>
        <p:spPr>
          <a:xfrm flipV="1">
            <a:off x="2286000" y="3429010"/>
            <a:ext cx="0" cy="4996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6477000" y="3928651"/>
            <a:ext cx="1219200" cy="830997"/>
          </a:xfrm>
          <a:prstGeom prst="rect">
            <a:avLst/>
          </a:prstGeom>
          <a:noFill/>
        </p:spPr>
        <p:txBody>
          <a:bodyPr wrap="square" rtlCol="0">
            <a:spAutoFit/>
          </a:bodyPr>
          <a:lstStyle/>
          <a:p>
            <a:r>
              <a:rPr lang="en-US" sz="1600" dirty="0" smtClean="0"/>
              <a:t>Oct. 2014</a:t>
            </a:r>
          </a:p>
          <a:p>
            <a:r>
              <a:rPr lang="en-US" sz="1600" dirty="0" smtClean="0"/>
              <a:t>2</a:t>
            </a:r>
            <a:r>
              <a:rPr lang="en-US" sz="1600" baseline="30000" dirty="0" smtClean="0"/>
              <a:t>nd</a:t>
            </a:r>
            <a:r>
              <a:rPr lang="en-US" sz="1600" dirty="0" smtClean="0"/>
              <a:t> NDSA NE meeting</a:t>
            </a:r>
            <a:endParaRPr lang="en-US" sz="1600" dirty="0"/>
          </a:p>
        </p:txBody>
      </p:sp>
      <p:cxnSp>
        <p:nvCxnSpPr>
          <p:cNvPr id="84" name="Straight Arrow Connector 83"/>
          <p:cNvCxnSpPr/>
          <p:nvPr/>
        </p:nvCxnSpPr>
        <p:spPr>
          <a:xfrm flipV="1">
            <a:off x="67056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70517" y="1873243"/>
            <a:ext cx="5914666" cy="942031"/>
          </a:xfrm>
        </p:spPr>
        <p:txBody>
          <a:bodyPr/>
          <a:lstStyle/>
          <a:p>
            <a:r>
              <a:rPr lang="en-US" sz="4000" b="1" dirty="0" smtClean="0">
                <a:latin typeface="Candara" panose="020E0502030303020204" pitchFamily="34" charset="0"/>
                <a:ea typeface="Batang" panose="02030600000101010101" pitchFamily="18" charset="-127"/>
              </a:rPr>
              <a:t>Making music last</a:t>
            </a:r>
            <a:endParaRPr lang="en-US" sz="4000" b="1" dirty="0">
              <a:latin typeface="Candara" panose="020E0502030303020204" pitchFamily="34" charset="0"/>
              <a:ea typeface="Batang" panose="02030600000101010101" pitchFamily="18" charset="-127"/>
            </a:endParaRPr>
          </a:p>
        </p:txBody>
      </p:sp>
      <p:sp>
        <p:nvSpPr>
          <p:cNvPr id="3" name="Subtitle 2"/>
          <p:cNvSpPr>
            <a:spLocks noGrp="1"/>
          </p:cNvSpPr>
          <p:nvPr>
            <p:ph type="subTitle" idx="1"/>
          </p:nvPr>
        </p:nvSpPr>
        <p:spPr/>
        <p:txBody>
          <a:bodyPr>
            <a:normAutofit/>
          </a:bodyPr>
          <a:lstStyle/>
          <a:p>
            <a:r>
              <a:rPr lang="en-US" dirty="0" smtClean="0">
                <a:latin typeface="Candara" panose="020E0502030303020204" pitchFamily="34" charset="0"/>
                <a:ea typeface="Batang" panose="02030600000101010101" pitchFamily="18" charset="-127"/>
              </a:rPr>
              <a:t>Preservation planning for ‘music at </a:t>
            </a:r>
            <a:r>
              <a:rPr lang="en-US" dirty="0" err="1" smtClean="0">
                <a:latin typeface="Candara" panose="020E0502030303020204" pitchFamily="34" charset="0"/>
                <a:ea typeface="Batang" panose="02030600000101010101" pitchFamily="18" charset="-127"/>
              </a:rPr>
              <a:t>mit</a:t>
            </a:r>
            <a:r>
              <a:rPr lang="en-US" dirty="0" smtClean="0">
                <a:latin typeface="Candara" panose="020E0502030303020204" pitchFamily="34" charset="0"/>
                <a:ea typeface="Batang" panose="02030600000101010101" pitchFamily="18" charset="-127"/>
              </a:rPr>
              <a:t>’</a:t>
            </a:r>
            <a:endParaRPr lang="en-US" dirty="0">
              <a:latin typeface="Candara" panose="020E0502030303020204" pitchFamily="34" charset="0"/>
              <a:ea typeface="Batang" panose="02030600000101010101" pitchFamily="18" charset="-127"/>
            </a:endParaRPr>
          </a:p>
        </p:txBody>
      </p:sp>
      <p:sp>
        <p:nvSpPr>
          <p:cNvPr id="4" name="Title 1"/>
          <p:cNvSpPr txBox="1">
            <a:spLocks/>
          </p:cNvSpPr>
          <p:nvPr/>
        </p:nvSpPr>
        <p:spPr>
          <a:xfrm rot="19140000">
            <a:off x="1740725" y="2948321"/>
            <a:ext cx="5914666" cy="942031"/>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en-US" sz="2800" dirty="0" smtClean="0">
                <a:solidFill>
                  <a:srgbClr val="FFFFFF"/>
                </a:solidFill>
                <a:latin typeface="Candara" panose="020E0502030303020204" pitchFamily="34" charset="0"/>
                <a:ea typeface="Batang" panose="02030600000101010101" pitchFamily="18" charset="-127"/>
              </a:rPr>
              <a:t>Tricia Patterson</a:t>
            </a:r>
          </a:p>
          <a:p>
            <a:r>
              <a:rPr lang="en-US" sz="2800" dirty="0" smtClean="0">
                <a:solidFill>
                  <a:srgbClr val="FFFFFF"/>
                </a:solidFill>
                <a:latin typeface="Candara" panose="020E0502030303020204" pitchFamily="34" charset="0"/>
                <a:ea typeface="Batang" panose="02030600000101010101" pitchFamily="18" charset="-127"/>
              </a:rPr>
              <a:t>MIT libraries</a:t>
            </a:r>
            <a:endParaRPr lang="en-US" sz="2800" dirty="0">
              <a:solidFill>
                <a:srgbClr val="FFFFFF"/>
              </a:solidFill>
              <a:latin typeface="Candara" panose="020E0502030303020204" pitchFamily="34" charset="0"/>
              <a:ea typeface="Batang" panose="02030600000101010101" pitchFamily="18" charset="-127"/>
            </a:endParaRPr>
          </a:p>
        </p:txBody>
      </p:sp>
    </p:spTree>
    <p:extLst>
      <p:ext uri="{BB962C8B-B14F-4D97-AF65-F5344CB8AC3E}">
        <p14:creationId xmlns:p14="http://schemas.microsoft.com/office/powerpoint/2010/main" xmlns="" val="446780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The context</a:t>
            </a:r>
            <a:endParaRPr lang="en-US" b="1" dirty="0">
              <a:latin typeface="Candara" panose="020E0502030303020204" pitchFamily="34" charset="0"/>
            </a:endParaRPr>
          </a:p>
        </p:txBody>
      </p:sp>
      <p:sp>
        <p:nvSpPr>
          <p:cNvPr id="3" name="Content Placeholder 2"/>
          <p:cNvSpPr>
            <a:spLocks noGrp="1"/>
          </p:cNvSpPr>
          <p:nvPr>
            <p:ph idx="1"/>
          </p:nvPr>
        </p:nvSpPr>
        <p:spPr>
          <a:xfrm>
            <a:off x="5334000" y="1068351"/>
            <a:ext cx="3733800" cy="3579849"/>
          </a:xfrm>
        </p:spPr>
        <p:txBody>
          <a:bodyPr>
            <a:normAutofit/>
          </a:bodyPr>
          <a:lstStyle/>
          <a:p>
            <a:pPr>
              <a:buFont typeface="Webdings" panose="05030102010509060703" pitchFamily="18" charset="2"/>
              <a:buChar char=""/>
            </a:pPr>
            <a:r>
              <a:rPr lang="en-US" b="0" dirty="0" smtClean="0">
                <a:latin typeface="Candara" panose="020E0502030303020204" pitchFamily="34" charset="0"/>
              </a:rPr>
              <a:t>Music is the 2</a:t>
            </a:r>
            <a:r>
              <a:rPr lang="en-US" b="0" baseline="30000" dirty="0" smtClean="0">
                <a:latin typeface="Candara" panose="020E0502030303020204" pitchFamily="34" charset="0"/>
              </a:rPr>
              <a:t>nd</a:t>
            </a:r>
            <a:r>
              <a:rPr lang="en-US" b="0" dirty="0" smtClean="0">
                <a:latin typeface="Candara" panose="020E0502030303020204" pitchFamily="34" charset="0"/>
              </a:rPr>
              <a:t> most popular minor at MIT</a:t>
            </a:r>
          </a:p>
          <a:p>
            <a:pPr>
              <a:buFont typeface="Webdings" panose="05030102010509060703" pitchFamily="18" charset="2"/>
              <a:buChar char=""/>
            </a:pPr>
            <a:r>
              <a:rPr lang="en-US" b="0" dirty="0" smtClean="0">
                <a:latin typeface="Candara" panose="020E0502030303020204" pitchFamily="34" charset="0"/>
              </a:rPr>
              <a:t>Lewis Music Library is a subject-specific library (obviously)</a:t>
            </a:r>
          </a:p>
          <a:p>
            <a:pPr>
              <a:buFont typeface="Webdings" panose="05030102010509060703" pitchFamily="18" charset="2"/>
              <a:buChar char=""/>
            </a:pPr>
            <a:r>
              <a:rPr lang="en-US" b="0" dirty="0" smtClean="0">
                <a:latin typeface="Candara" panose="020E0502030303020204" pitchFamily="34" charset="0"/>
              </a:rPr>
              <a:t>Increased support for digital content management at MIT libraries</a:t>
            </a:r>
          </a:p>
          <a:p>
            <a:pPr>
              <a:buFont typeface="Webdings" panose="05030102010509060703" pitchFamily="18" charset="2"/>
              <a:buChar char=""/>
            </a:pPr>
            <a:r>
              <a:rPr lang="en-US" b="0" dirty="0" smtClean="0">
                <a:latin typeface="Candara" panose="020E0502030303020204" pitchFamily="34" charset="0"/>
              </a:rPr>
              <a:t>Ongoing project to inventory, digitize, preserve, and facilitate access to music content</a:t>
            </a:r>
          </a:p>
          <a:p>
            <a:pPr>
              <a:buFont typeface="Webdings" panose="05030102010509060703" pitchFamily="18" charset="2"/>
              <a:buChar char=""/>
            </a:pPr>
            <a:r>
              <a:rPr lang="en-US" b="0" dirty="0" smtClean="0">
                <a:latin typeface="Candara" panose="020E0502030303020204" pitchFamily="34" charset="0"/>
              </a:rPr>
              <a:t>Workflow from this can be applied to other types of digital content</a:t>
            </a:r>
            <a:endParaRPr lang="en-US" b="0" dirty="0">
              <a:latin typeface="Candara" panose="020E0502030303020204" pitchFamily="34" charset="0"/>
            </a:endParaRPr>
          </a:p>
        </p:txBody>
      </p:sp>
      <p:pic>
        <p:nvPicPr>
          <p:cNvPr id="1027" name="Picture 3" descr="C:\Users\triciap\Desktop\music li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003" y="1066800"/>
            <a:ext cx="4703799" cy="3124200"/>
          </a:xfrm>
          <a:prstGeom prst="rect">
            <a:avLst/>
          </a:prstGeom>
          <a:noFill/>
          <a:ln w="41275" cmpd="dbl">
            <a:noFill/>
          </a:ln>
          <a:effectLst>
            <a:softEdge rad="63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53715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260" y="365760"/>
            <a:ext cx="7520940" cy="548640"/>
          </a:xfrm>
        </p:spPr>
        <p:txBody>
          <a:bodyPr/>
          <a:lstStyle/>
          <a:p>
            <a:r>
              <a:rPr lang="en-US" b="1" dirty="0" smtClean="0">
                <a:latin typeface="Candara" panose="020E0502030303020204" pitchFamily="34" charset="0"/>
              </a:rPr>
              <a:t>The project</a:t>
            </a:r>
            <a:endParaRPr lang="en-US" b="1" dirty="0">
              <a:latin typeface="Candara" panose="020E0502030303020204" pitchFamily="34" charset="0"/>
            </a:endParaRPr>
          </a:p>
        </p:txBody>
      </p:sp>
      <p:sp>
        <p:nvSpPr>
          <p:cNvPr id="4" name="Content Placeholder 2"/>
          <p:cNvSpPr>
            <a:spLocks noGrp="1"/>
          </p:cNvSpPr>
          <p:nvPr>
            <p:ph idx="1"/>
          </p:nvPr>
        </p:nvSpPr>
        <p:spPr>
          <a:xfrm>
            <a:off x="974725" y="1100139"/>
            <a:ext cx="3597275" cy="3579812"/>
          </a:xfrm>
        </p:spPr>
        <p:txBody>
          <a:bodyPr/>
          <a:lstStyle/>
          <a:p>
            <a:pPr>
              <a:buFont typeface="Webdings" panose="05030102010509060703" pitchFamily="18" charset="2"/>
              <a:buChar char=""/>
            </a:pPr>
            <a:r>
              <a:rPr lang="en-US" b="0" dirty="0" smtClean="0">
                <a:latin typeface="Candara" panose="020E0502030303020204" pitchFamily="34" charset="0"/>
              </a:rPr>
              <a:t>Gap analysis of workflow documentation</a:t>
            </a:r>
          </a:p>
          <a:p>
            <a:pPr>
              <a:buFont typeface="Webdings" panose="05030102010509060703" pitchFamily="18" charset="2"/>
              <a:buChar char=""/>
            </a:pPr>
            <a:r>
              <a:rPr lang="en-US" b="0" dirty="0" smtClean="0">
                <a:latin typeface="Candara" panose="020E0502030303020204" pitchFamily="34" charset="0"/>
              </a:rPr>
              <a:t>Test and enhance the life cycle workflow</a:t>
            </a:r>
          </a:p>
          <a:p>
            <a:pPr>
              <a:buFont typeface="Webdings" panose="05030102010509060703" pitchFamily="18" charset="2"/>
              <a:buChar char=""/>
            </a:pPr>
            <a:r>
              <a:rPr lang="en-US" b="0" dirty="0" smtClean="0">
                <a:latin typeface="Candara" panose="020E0502030303020204" pitchFamily="34" charset="0"/>
              </a:rPr>
              <a:t>Create general digital content management workflow</a:t>
            </a:r>
          </a:p>
          <a:p>
            <a:pPr>
              <a:buFont typeface="Webdings" panose="05030102010509060703" pitchFamily="18" charset="2"/>
              <a:buChar char=""/>
            </a:pPr>
            <a:r>
              <a:rPr lang="en-US" b="0" dirty="0" smtClean="0">
                <a:latin typeface="Candara" panose="020E0502030303020204" pitchFamily="34" charset="0"/>
              </a:rPr>
              <a:t>Create digital audio use case</a:t>
            </a:r>
          </a:p>
          <a:p>
            <a:pPr>
              <a:buFont typeface="Webdings" panose="05030102010509060703" pitchFamily="18" charset="2"/>
              <a:buChar char=""/>
            </a:pPr>
            <a:r>
              <a:rPr lang="en-US" b="0" dirty="0" smtClean="0">
                <a:latin typeface="Candara" panose="020E0502030303020204" pitchFamily="34" charset="0"/>
              </a:rPr>
              <a:t>Help evaluate dissemination options for audio</a:t>
            </a:r>
          </a:p>
          <a:p>
            <a:pPr>
              <a:buFont typeface="Webdings" panose="05030102010509060703" pitchFamily="18" charset="2"/>
              <a:buChar char=""/>
            </a:pPr>
            <a:r>
              <a:rPr lang="en-US" b="0" dirty="0" smtClean="0">
                <a:latin typeface="Candara" panose="020E0502030303020204" pitchFamily="34" charset="0"/>
              </a:rPr>
              <a:t>Consider extensibility of access platform</a:t>
            </a:r>
            <a:endParaRPr lang="en-US" b="0" dirty="0">
              <a:latin typeface="Candara" panose="020E0502030303020204" pitchFamily="34" charset="0"/>
            </a:endParaRPr>
          </a:p>
        </p:txBody>
      </p:sp>
      <p:pic>
        <p:nvPicPr>
          <p:cNvPr id="2050" name="Picture 2" descr="C:\Users\triciap\Desktop\dcm pipelin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91917" y="609600"/>
            <a:ext cx="3209085" cy="4169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08525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760"/>
            <a:ext cx="7810500" cy="548640"/>
          </a:xfrm>
        </p:spPr>
        <p:txBody>
          <a:bodyPr/>
          <a:lstStyle/>
          <a:p>
            <a:r>
              <a:rPr lang="en-US" sz="2400" b="1" dirty="0" smtClean="0">
                <a:latin typeface="Candara" panose="020E0502030303020204" pitchFamily="34" charset="0"/>
              </a:rPr>
              <a:t>What </a:t>
            </a:r>
            <a:r>
              <a:rPr lang="en-US" sz="2400" b="1" i="1" u="sng" dirty="0" smtClean="0">
                <a:latin typeface="Candara" panose="020E0502030303020204" pitchFamily="34" charset="0"/>
              </a:rPr>
              <a:t>is</a:t>
            </a:r>
            <a:r>
              <a:rPr lang="en-US" sz="2400" b="1" dirty="0" smtClean="0">
                <a:latin typeface="Candara" panose="020E0502030303020204" pitchFamily="34" charset="0"/>
              </a:rPr>
              <a:t> a workflow?</a:t>
            </a:r>
            <a:endParaRPr lang="en-US" sz="2400" b="1" dirty="0">
              <a:latin typeface="Candara" panose="020E0502030303020204" pitchFamily="34" charset="0"/>
            </a:endParaRPr>
          </a:p>
        </p:txBody>
      </p:sp>
      <p:pic>
        <p:nvPicPr>
          <p:cNvPr id="1028" name="Picture 4" descr="http://libraries.mit.edu/digital-archives/files/2013/11/PAIMAS_storage_tools_flow.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96" t="1542" r="2407" b="2382"/>
          <a:stretch/>
        </p:blipFill>
        <p:spPr bwMode="auto">
          <a:xfrm>
            <a:off x="5181600" y="1422400"/>
            <a:ext cx="3302000" cy="27686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 name="Picture 9" descr="C:\Users\triciap\Desktop\ArchivesSpace Logo5.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051397">
            <a:off x="2383215" y="2548651"/>
            <a:ext cx="1219199" cy="36195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avalonmediasystem.org/sites/all/themes/avalon/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46041">
            <a:off x="3416736" y="3108144"/>
            <a:ext cx="762001" cy="37028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C:\Users\triciap\Desktop\logo.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383213">
            <a:off x="2294543" y="1878231"/>
            <a:ext cx="1219200" cy="22161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cdn.evbuc.com/images/3930473/79438023761/1/logo.pn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47556"/>
          <a:stretch/>
        </p:blipFill>
        <p:spPr bwMode="auto">
          <a:xfrm rot="20494898">
            <a:off x="709537" y="2322943"/>
            <a:ext cx="1133011" cy="2976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Bent Arrow 4"/>
          <p:cNvSpPr/>
          <p:nvPr/>
        </p:nvSpPr>
        <p:spPr>
          <a:xfrm>
            <a:off x="1295400" y="1938371"/>
            <a:ext cx="914400" cy="381000"/>
          </a:xfrm>
          <a:prstGeom prst="bent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Down Arrow 8"/>
          <p:cNvSpPr/>
          <p:nvPr/>
        </p:nvSpPr>
        <p:spPr>
          <a:xfrm>
            <a:off x="2819400" y="2166971"/>
            <a:ext cx="152400" cy="381000"/>
          </a:xfrm>
          <a:prstGeom prst="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Bent Arrow 9"/>
          <p:cNvSpPr/>
          <p:nvPr/>
        </p:nvSpPr>
        <p:spPr>
          <a:xfrm rot="165456" flipV="1">
            <a:off x="2750449" y="2964041"/>
            <a:ext cx="618143" cy="316119"/>
          </a:xfrm>
          <a:prstGeom prst="bent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xmlns="" val="4979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randombar(horizontal)">
                                      <p:cBhvr>
                                        <p:cTn id="16" dur="500"/>
                                        <p:tgtEl>
                                          <p:spTgt spid="103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randombar(horizontal)">
                                      <p:cBhvr>
                                        <p:cTn id="3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iciap\Desktop\A1 level_v0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9438" y="1371600"/>
            <a:ext cx="3045677"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R:\DCM\DigitalAudio\GapAnalysis\A\A1\A1 level_v0 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5947" b="19375"/>
          <a:stretch/>
        </p:blipFill>
        <p:spPr bwMode="auto">
          <a:xfrm>
            <a:off x="5318761" y="1301751"/>
            <a:ext cx="3291841" cy="356718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smtClean="0">
                <a:latin typeface="Candara" panose="020E0502030303020204" pitchFamily="34" charset="0"/>
              </a:rPr>
              <a:t>THE </a:t>
            </a:r>
            <a:r>
              <a:rPr lang="en-US" b="1" dirty="0" smtClean="0">
                <a:latin typeface="Candara" panose="020E0502030303020204" pitchFamily="34" charset="0"/>
              </a:rPr>
              <a:t>WORK!</a:t>
            </a:r>
            <a:endParaRPr lang="en-US" b="1" dirty="0">
              <a:latin typeface="Candara" panose="020E0502030303020204" pitchFamily="34" charset="0"/>
            </a:endParaRPr>
          </a:p>
        </p:txBody>
      </p:sp>
      <p:pic>
        <p:nvPicPr>
          <p:cNvPr id="5123" name="Picture 3" descr="R:\DCM\DigitalAudio\GapAnalysis\A\A1\A1 level_v0 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6456"/>
          <a:stretch/>
        </p:blipFill>
        <p:spPr bwMode="auto">
          <a:xfrm>
            <a:off x="1116736" y="3228429"/>
            <a:ext cx="3695700" cy="15712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38200" y="2861846"/>
            <a:ext cx="228600" cy="338554"/>
          </a:xfrm>
          <a:prstGeom prst="rect">
            <a:avLst/>
          </a:prstGeom>
          <a:noFill/>
        </p:spPr>
        <p:txBody>
          <a:bodyPr wrap="square" rtlCol="0">
            <a:spAutoFit/>
          </a:bodyPr>
          <a:lstStyle/>
          <a:p>
            <a:r>
              <a:rPr lang="en-US" sz="1600" b="1" dirty="0">
                <a:solidFill>
                  <a:srgbClr val="000000"/>
                </a:solidFill>
                <a:latin typeface="Candara" panose="020E0502030303020204" pitchFamily="34" charset="0"/>
              </a:rPr>
              <a:t>1</a:t>
            </a:r>
          </a:p>
        </p:txBody>
      </p:sp>
      <p:sp>
        <p:nvSpPr>
          <p:cNvPr id="7" name="TextBox 6"/>
          <p:cNvSpPr txBox="1"/>
          <p:nvPr/>
        </p:nvSpPr>
        <p:spPr>
          <a:xfrm>
            <a:off x="844480" y="4419600"/>
            <a:ext cx="228600" cy="338554"/>
          </a:xfrm>
          <a:prstGeom prst="rect">
            <a:avLst/>
          </a:prstGeom>
          <a:noFill/>
        </p:spPr>
        <p:txBody>
          <a:bodyPr wrap="square" rtlCol="0">
            <a:spAutoFit/>
          </a:bodyPr>
          <a:lstStyle/>
          <a:p>
            <a:r>
              <a:rPr lang="en-US" sz="1600" b="1" dirty="0" smtClean="0">
                <a:solidFill>
                  <a:srgbClr val="000000"/>
                </a:solidFill>
                <a:latin typeface="Candara" panose="020E0502030303020204" pitchFamily="34" charset="0"/>
              </a:rPr>
              <a:t>2</a:t>
            </a:r>
            <a:endParaRPr lang="en-US" sz="1600" b="1" dirty="0">
              <a:solidFill>
                <a:srgbClr val="000000"/>
              </a:solidFill>
              <a:latin typeface="Candara" panose="020E0502030303020204" pitchFamily="34" charset="0"/>
            </a:endParaRPr>
          </a:p>
        </p:txBody>
      </p:sp>
      <p:sp>
        <p:nvSpPr>
          <p:cNvPr id="8" name="TextBox 7"/>
          <p:cNvSpPr txBox="1"/>
          <p:nvPr/>
        </p:nvSpPr>
        <p:spPr>
          <a:xfrm>
            <a:off x="8305800" y="4004846"/>
            <a:ext cx="228600" cy="338554"/>
          </a:xfrm>
          <a:prstGeom prst="rect">
            <a:avLst/>
          </a:prstGeom>
          <a:noFill/>
        </p:spPr>
        <p:txBody>
          <a:bodyPr wrap="square" rtlCol="0">
            <a:spAutoFit/>
          </a:bodyPr>
          <a:lstStyle/>
          <a:p>
            <a:r>
              <a:rPr lang="en-US" sz="1600" b="1" dirty="0">
                <a:solidFill>
                  <a:srgbClr val="000000"/>
                </a:solidFill>
                <a:latin typeface="Candara" panose="020E0502030303020204" pitchFamily="34" charset="0"/>
              </a:rPr>
              <a:t>3</a:t>
            </a:r>
          </a:p>
        </p:txBody>
      </p:sp>
      <p:pic>
        <p:nvPicPr>
          <p:cNvPr id="9" name="Picture 2" descr="C:\Users\triciap\Desktop\dcm pipeline.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582" t="32438" r="47366" b="46242"/>
          <a:stretch/>
        </p:blipFill>
        <p:spPr bwMode="auto">
          <a:xfrm>
            <a:off x="3810000" y="927100"/>
            <a:ext cx="1638300" cy="88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92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fade">
                                      <p:cBhvr>
                                        <p:cTn id="24" dur="1000"/>
                                        <p:tgtEl>
                                          <p:spTgt spid="5123"/>
                                        </p:tgtEl>
                                      </p:cBhvr>
                                    </p:animEffect>
                                    <p:anim calcmode="lin" valueType="num">
                                      <p:cBhvr>
                                        <p:cTn id="25" dur="1000" fill="hold"/>
                                        <p:tgtEl>
                                          <p:spTgt spid="5123"/>
                                        </p:tgtEl>
                                        <p:attrNameLst>
                                          <p:attrName>ppt_x</p:attrName>
                                        </p:attrNameLst>
                                      </p:cBhvr>
                                      <p:tavLst>
                                        <p:tav tm="0">
                                          <p:val>
                                            <p:strVal val="#ppt_x"/>
                                          </p:val>
                                        </p:tav>
                                        <p:tav tm="100000">
                                          <p:val>
                                            <p:strVal val="#ppt_x"/>
                                          </p:val>
                                        </p:tav>
                                      </p:tavLst>
                                    </p:anim>
                                    <p:anim calcmode="lin" valueType="num">
                                      <p:cBhvr>
                                        <p:cTn id="26" dur="1000" fill="hold"/>
                                        <p:tgtEl>
                                          <p:spTgt spid="512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fade">
                                      <p:cBhvr>
                                        <p:cTn id="36" dur="1000"/>
                                        <p:tgtEl>
                                          <p:spTgt spid="5124"/>
                                        </p:tgtEl>
                                      </p:cBhvr>
                                    </p:animEffect>
                                    <p:anim calcmode="lin" valueType="num">
                                      <p:cBhvr>
                                        <p:cTn id="37" dur="1000" fill="hold"/>
                                        <p:tgtEl>
                                          <p:spTgt spid="5124"/>
                                        </p:tgtEl>
                                        <p:attrNameLst>
                                          <p:attrName>ppt_x</p:attrName>
                                        </p:attrNameLst>
                                      </p:cBhvr>
                                      <p:tavLst>
                                        <p:tav tm="0">
                                          <p:val>
                                            <p:strVal val="#ppt_x"/>
                                          </p:val>
                                        </p:tav>
                                        <p:tav tm="100000">
                                          <p:val>
                                            <p:strVal val="#ppt_x"/>
                                          </p:val>
                                        </p:tav>
                                      </p:tavLst>
                                    </p:anim>
                                    <p:anim calcmode="lin" valueType="num">
                                      <p:cBhvr>
                                        <p:cTn id="38" dur="1000" fill="hold"/>
                                        <p:tgtEl>
                                          <p:spTgt spid="51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MORE OF The work!</a:t>
            </a:r>
            <a:endParaRPr lang="en-US" b="1" dirty="0">
              <a:latin typeface="Candara" panose="020E0502030303020204" pitchFamily="34" charset="0"/>
            </a:endParaRPr>
          </a:p>
        </p:txBody>
      </p:sp>
      <p:sp>
        <p:nvSpPr>
          <p:cNvPr id="3" name="Oval 2"/>
          <p:cNvSpPr/>
          <p:nvPr/>
        </p:nvSpPr>
        <p:spPr>
          <a:xfrm>
            <a:off x="4724400" y="1295400"/>
            <a:ext cx="1676400" cy="1676403"/>
          </a:xfrm>
          <a:prstGeom prst="ellipse">
            <a:avLst/>
          </a:prstGeom>
          <a:solidFill>
            <a:srgbClr val="6699FF">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3200400" y="1371600"/>
            <a:ext cx="1676400" cy="1676403"/>
          </a:xfrm>
          <a:prstGeom prst="ellipse">
            <a:avLst/>
          </a:prstGeom>
          <a:solidFill>
            <a:srgbClr val="6699FF">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4117240" y="647701"/>
            <a:ext cx="1214323" cy="1143001"/>
          </a:xfrm>
          <a:prstGeom prst="ellipse">
            <a:avLst/>
          </a:prstGeom>
          <a:solidFill>
            <a:srgbClr val="6699FF">
              <a:alpha val="4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Oval 6"/>
          <p:cNvSpPr/>
          <p:nvPr/>
        </p:nvSpPr>
        <p:spPr>
          <a:xfrm>
            <a:off x="3419856" y="2514600"/>
            <a:ext cx="2456688" cy="2438400"/>
          </a:xfrm>
          <a:prstGeom prst="ellipse">
            <a:avLst/>
          </a:prstGeom>
          <a:solidFill>
            <a:srgbClr val="6699FF">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Oval 7"/>
          <p:cNvSpPr/>
          <p:nvPr/>
        </p:nvSpPr>
        <p:spPr>
          <a:xfrm>
            <a:off x="5719879" y="3048001"/>
            <a:ext cx="1214323" cy="1143001"/>
          </a:xfrm>
          <a:prstGeom prst="ellipse">
            <a:avLst/>
          </a:prstGeom>
          <a:solidFill>
            <a:srgbClr val="6699FF">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4191000" y="909310"/>
            <a:ext cx="1140561" cy="523220"/>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Avalon evaluation</a:t>
            </a:r>
            <a:endParaRPr lang="en-US" sz="1400" dirty="0">
              <a:solidFill>
                <a:srgbClr val="000000"/>
              </a:solidFill>
              <a:latin typeface="Candara" panose="020E0502030303020204" pitchFamily="34" charset="0"/>
            </a:endParaRPr>
          </a:p>
        </p:txBody>
      </p:sp>
      <p:sp>
        <p:nvSpPr>
          <p:cNvPr id="10" name="TextBox 9"/>
          <p:cNvSpPr txBox="1"/>
          <p:nvPr/>
        </p:nvSpPr>
        <p:spPr>
          <a:xfrm>
            <a:off x="3429002" y="1636693"/>
            <a:ext cx="1140561" cy="954107"/>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Digital audio music project (DAMP)</a:t>
            </a:r>
            <a:endParaRPr lang="en-US" sz="1400" dirty="0">
              <a:solidFill>
                <a:srgbClr val="000000"/>
              </a:solidFill>
              <a:latin typeface="Candara" panose="020E0502030303020204" pitchFamily="34" charset="0"/>
            </a:endParaRPr>
          </a:p>
        </p:txBody>
      </p:sp>
      <p:sp>
        <p:nvSpPr>
          <p:cNvPr id="11" name="TextBox 10"/>
          <p:cNvSpPr txBox="1"/>
          <p:nvPr/>
        </p:nvSpPr>
        <p:spPr>
          <a:xfrm>
            <a:off x="5031641" y="1752600"/>
            <a:ext cx="1140561" cy="738664"/>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DAMP workflow subgroup</a:t>
            </a:r>
            <a:endParaRPr lang="en-US" sz="1400" dirty="0">
              <a:solidFill>
                <a:srgbClr val="000000"/>
              </a:solidFill>
              <a:latin typeface="Candara" panose="020E0502030303020204" pitchFamily="34" charset="0"/>
            </a:endParaRPr>
          </a:p>
        </p:txBody>
      </p:sp>
      <p:sp>
        <p:nvSpPr>
          <p:cNvPr id="12" name="TextBox 11"/>
          <p:cNvSpPr txBox="1"/>
          <p:nvPr/>
        </p:nvSpPr>
        <p:spPr>
          <a:xfrm>
            <a:off x="3829964" y="3256746"/>
            <a:ext cx="1636472" cy="954107"/>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Digital content management workflow/gap analysis</a:t>
            </a:r>
            <a:endParaRPr lang="en-US" sz="1400" dirty="0">
              <a:solidFill>
                <a:srgbClr val="000000"/>
              </a:solidFill>
              <a:latin typeface="Candara" panose="020E0502030303020204" pitchFamily="34" charset="0"/>
            </a:endParaRPr>
          </a:p>
        </p:txBody>
      </p:sp>
      <p:sp>
        <p:nvSpPr>
          <p:cNvPr id="13" name="TextBox 12"/>
          <p:cNvSpPr txBox="1"/>
          <p:nvPr/>
        </p:nvSpPr>
        <p:spPr>
          <a:xfrm>
            <a:off x="5678121" y="3200399"/>
            <a:ext cx="1332281" cy="954107"/>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Workflow/gap analysis literature review</a:t>
            </a:r>
            <a:endParaRPr lang="en-US" sz="1400" dirty="0">
              <a:solidFill>
                <a:srgbClr val="000000"/>
              </a:solidFill>
              <a:latin typeface="Candara" panose="020E0502030303020204" pitchFamily="34" charset="0"/>
            </a:endParaRPr>
          </a:p>
        </p:txBody>
      </p:sp>
      <p:sp>
        <p:nvSpPr>
          <p:cNvPr id="14" name="Oval 13"/>
          <p:cNvSpPr/>
          <p:nvPr/>
        </p:nvSpPr>
        <p:spPr>
          <a:xfrm>
            <a:off x="2214679" y="2057401"/>
            <a:ext cx="1214323" cy="1143001"/>
          </a:xfrm>
          <a:prstGeom prst="ellipse">
            <a:avLst/>
          </a:prstGeom>
          <a:solidFill>
            <a:srgbClr val="6699FF">
              <a:alpha val="3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2212241" y="2438400"/>
            <a:ext cx="1140561" cy="523220"/>
          </a:xfrm>
          <a:prstGeom prst="rect">
            <a:avLst/>
          </a:prstGeom>
          <a:noFill/>
        </p:spPr>
        <p:txBody>
          <a:bodyPr wrap="square" rtlCol="0">
            <a:spAutoFit/>
          </a:bodyPr>
          <a:lstStyle/>
          <a:p>
            <a:pPr algn="ctr"/>
            <a:r>
              <a:rPr lang="en-US" sz="1400" dirty="0" smtClean="0">
                <a:solidFill>
                  <a:srgbClr val="000000"/>
                </a:solidFill>
                <a:latin typeface="Candara" panose="020E0502030303020204" pitchFamily="34" charset="0"/>
              </a:rPr>
              <a:t>Digital audio scan</a:t>
            </a:r>
            <a:endParaRPr lang="en-US" sz="1400" dirty="0">
              <a:solidFill>
                <a:srgbClr val="000000"/>
              </a:solidFill>
              <a:latin typeface="Candara" panose="020E0502030303020204" pitchFamily="34" charset="0"/>
            </a:endParaRPr>
          </a:p>
        </p:txBody>
      </p:sp>
    </p:spTree>
    <p:extLst>
      <p:ext uri="{BB962C8B-B14F-4D97-AF65-F5344CB8AC3E}">
        <p14:creationId xmlns:p14="http://schemas.microsoft.com/office/powerpoint/2010/main" xmlns="" val="9872845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iciap\Desktop\ndsa oais.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85" t="7577" r="17746" b="18534"/>
          <a:stretch/>
        </p:blipFill>
        <p:spPr bwMode="auto">
          <a:xfrm>
            <a:off x="1343756" y="762000"/>
            <a:ext cx="6200044"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b="1" dirty="0" smtClean="0">
                <a:latin typeface="Candara" panose="020E0502030303020204" pitchFamily="34" charset="0"/>
              </a:rPr>
              <a:t>The end</a:t>
            </a:r>
            <a:endParaRPr lang="en-US" b="1" dirty="0">
              <a:latin typeface="Candara" panose="020E0502030303020204" pitchFamily="34" charset="0"/>
            </a:endParaRPr>
          </a:p>
        </p:txBody>
      </p:sp>
    </p:spTree>
    <p:extLst>
      <p:ext uri="{BB962C8B-B14F-4D97-AF65-F5344CB8AC3E}">
        <p14:creationId xmlns:p14="http://schemas.microsoft.com/office/powerpoint/2010/main" xmlns="" val="3654965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752601"/>
            <a:ext cx="4648200" cy="2246769"/>
          </a:xfrm>
          <a:prstGeom prst="rect">
            <a:avLst/>
          </a:prstGeom>
          <a:noFill/>
        </p:spPr>
        <p:txBody>
          <a:bodyPr wrap="square" rtlCol="0">
            <a:spAutoFit/>
          </a:bodyPr>
          <a:lstStyle/>
          <a:p>
            <a:pPr algn="ctr"/>
            <a:r>
              <a:rPr lang="en-US" sz="4800" dirty="0" smtClean="0">
                <a:latin typeface="Aharoni" pitchFamily="2" charset="-79"/>
                <a:cs typeface="Aharoni" pitchFamily="2" charset="-79"/>
              </a:rPr>
              <a:t>Thank You!</a:t>
            </a:r>
          </a:p>
          <a:p>
            <a:pPr algn="ctr"/>
            <a:endParaRPr lang="en-US" sz="4400" dirty="0" smtClean="0">
              <a:latin typeface="Aharoni" pitchFamily="2" charset="-79"/>
              <a:cs typeface="Aharoni" pitchFamily="2" charset="-79"/>
            </a:endParaRPr>
          </a:p>
          <a:p>
            <a:pPr algn="ctr"/>
            <a:r>
              <a:rPr lang="en-US" sz="3600" dirty="0" smtClean="0">
                <a:latin typeface="Aharoni" pitchFamily="2" charset="-79"/>
                <a:cs typeface="Aharoni" pitchFamily="2" charset="-79"/>
              </a:rPr>
              <a:t>Questions</a:t>
            </a:r>
            <a:r>
              <a:rPr lang="en-US" sz="4800" dirty="0" smtClean="0">
                <a:latin typeface="Aharoni" pitchFamily="2" charset="-79"/>
                <a:cs typeface="Aharoni" pitchFamily="2" charset="-79"/>
              </a:rPr>
              <a:t>?</a:t>
            </a:r>
            <a:endParaRPr lang="en-US" sz="4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has happened</a:t>
            </a:r>
            <a:r>
              <a:rPr lang="en-US" sz="5400" dirty="0" smtClean="0"/>
              <a:t>!</a:t>
            </a:r>
            <a:endParaRPr lang="en-US" sz="5400" dirty="0"/>
          </a:p>
        </p:txBody>
      </p:sp>
      <p:cxnSp>
        <p:nvCxnSpPr>
          <p:cNvPr id="4" name="Straight Connector 3"/>
          <p:cNvCxnSpPr/>
          <p:nvPr/>
        </p:nvCxnSpPr>
        <p:spPr>
          <a:xfrm>
            <a:off x="914400" y="32882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161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4209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7257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914400" y="34406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93247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991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9863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5427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2119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683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8811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75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02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9939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014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7758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6630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2194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8886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450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5578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1141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269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705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3397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6555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33224" y="3288268"/>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2600" y="3962410"/>
            <a:ext cx="1219200" cy="830997"/>
          </a:xfrm>
          <a:prstGeom prst="rect">
            <a:avLst/>
          </a:prstGeom>
          <a:noFill/>
        </p:spPr>
        <p:txBody>
          <a:bodyPr wrap="square" rtlCol="0">
            <a:spAutoFit/>
          </a:bodyPr>
          <a:lstStyle/>
          <a:p>
            <a:r>
              <a:rPr lang="en-US" sz="1600" dirty="0" smtClean="0"/>
              <a:t>May. 2013</a:t>
            </a:r>
          </a:p>
          <a:p>
            <a:r>
              <a:rPr lang="en-US" sz="1600" dirty="0" smtClean="0"/>
              <a:t>1</a:t>
            </a:r>
            <a:r>
              <a:rPr lang="en-US" sz="1600" baseline="30000" dirty="0" smtClean="0"/>
              <a:t>st</a:t>
            </a:r>
            <a:r>
              <a:rPr lang="en-US" sz="1600" dirty="0" smtClean="0"/>
              <a:t> NDSA NE meeting</a:t>
            </a:r>
            <a:endParaRPr lang="en-US" sz="1600" dirty="0"/>
          </a:p>
        </p:txBody>
      </p:sp>
      <p:cxnSp>
        <p:nvCxnSpPr>
          <p:cNvPr id="43" name="Straight Arrow Connector 42"/>
          <p:cNvCxnSpPr/>
          <p:nvPr/>
        </p:nvCxnSpPr>
        <p:spPr>
          <a:xfrm flipV="1">
            <a:off x="2286000" y="3429010"/>
            <a:ext cx="0" cy="4996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6477000" y="3928651"/>
            <a:ext cx="1219200" cy="830997"/>
          </a:xfrm>
          <a:prstGeom prst="rect">
            <a:avLst/>
          </a:prstGeom>
          <a:noFill/>
        </p:spPr>
        <p:txBody>
          <a:bodyPr wrap="square" rtlCol="0">
            <a:spAutoFit/>
          </a:bodyPr>
          <a:lstStyle/>
          <a:p>
            <a:r>
              <a:rPr lang="en-US" sz="1600" dirty="0" smtClean="0"/>
              <a:t>Oct. 2014</a:t>
            </a:r>
          </a:p>
          <a:p>
            <a:r>
              <a:rPr lang="en-US" sz="1600" dirty="0" smtClean="0"/>
              <a:t>2</a:t>
            </a:r>
            <a:r>
              <a:rPr lang="en-US" sz="1600" baseline="30000" dirty="0" smtClean="0"/>
              <a:t>nd</a:t>
            </a:r>
            <a:r>
              <a:rPr lang="en-US" sz="1600" dirty="0" smtClean="0"/>
              <a:t> NDSA NE meeting</a:t>
            </a:r>
            <a:endParaRPr lang="en-US" sz="1600" dirty="0"/>
          </a:p>
        </p:txBody>
      </p:sp>
      <p:cxnSp>
        <p:nvCxnSpPr>
          <p:cNvPr id="49" name="Straight Arrow Connector 48"/>
          <p:cNvCxnSpPr/>
          <p:nvPr/>
        </p:nvCxnSpPr>
        <p:spPr>
          <a:xfrm flipV="1">
            <a:off x="67056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23622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1905000" y="1752610"/>
            <a:ext cx="990600" cy="830997"/>
          </a:xfrm>
          <a:prstGeom prst="rect">
            <a:avLst/>
          </a:prstGeom>
          <a:noFill/>
        </p:spPr>
        <p:txBody>
          <a:bodyPr wrap="square" rtlCol="0">
            <a:spAutoFit/>
          </a:bodyPr>
          <a:lstStyle/>
          <a:p>
            <a:r>
              <a:rPr lang="en-US" sz="1600" b="1" dirty="0" smtClean="0">
                <a:solidFill>
                  <a:srgbClr val="C00000"/>
                </a:solidFill>
              </a:rPr>
              <a:t>NDSR DC residents selected</a:t>
            </a:r>
            <a:endParaRPr lang="en-US" sz="1600" b="1" dirty="0">
              <a:solidFill>
                <a:srgbClr val="C00000"/>
              </a:solidFill>
            </a:endParaRPr>
          </a:p>
        </p:txBody>
      </p:sp>
      <p:sp>
        <p:nvSpPr>
          <p:cNvPr id="40" name="Rectangle 39"/>
          <p:cNvSpPr/>
          <p:nvPr/>
        </p:nvSpPr>
        <p:spPr>
          <a:xfrm>
            <a:off x="3200400" y="3276600"/>
            <a:ext cx="2286000" cy="15240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rgbClr val="C00000"/>
                </a:solidFill>
              </a:rPr>
              <a:t>NDSR DC 1</a:t>
            </a:r>
            <a:r>
              <a:rPr lang="en-US" sz="1200" b="1" baseline="30000" dirty="0" smtClean="0">
                <a:solidFill>
                  <a:srgbClr val="C00000"/>
                </a:solidFill>
              </a:rPr>
              <a:t>st</a:t>
            </a:r>
            <a:r>
              <a:rPr lang="en-US" sz="1200" b="1" dirty="0" smtClean="0">
                <a:solidFill>
                  <a:srgbClr val="C00000"/>
                </a:solidFill>
              </a:rPr>
              <a:t> Round</a:t>
            </a:r>
            <a:endParaRPr lang="en-US" sz="1200" b="1" dirty="0">
              <a:solidFill>
                <a:srgbClr val="C00000"/>
              </a:solidFill>
            </a:endParaRPr>
          </a:p>
        </p:txBody>
      </p:sp>
      <p:sp>
        <p:nvSpPr>
          <p:cNvPr id="41" name="TextBox 40"/>
          <p:cNvSpPr txBox="1"/>
          <p:nvPr/>
        </p:nvSpPr>
        <p:spPr>
          <a:xfrm>
            <a:off x="3886200" y="1752610"/>
            <a:ext cx="1600200" cy="830997"/>
          </a:xfrm>
          <a:prstGeom prst="rect">
            <a:avLst/>
          </a:prstGeom>
          <a:noFill/>
        </p:spPr>
        <p:txBody>
          <a:bodyPr wrap="square" rtlCol="0">
            <a:spAutoFit/>
          </a:bodyPr>
          <a:lstStyle/>
          <a:p>
            <a:r>
              <a:rPr lang="en-US" sz="1600" b="1" dirty="0" smtClean="0">
                <a:solidFill>
                  <a:srgbClr val="C00000"/>
                </a:solidFill>
              </a:rPr>
              <a:t>NDSR Boston Project Manager hired</a:t>
            </a:r>
            <a:endParaRPr lang="en-US" sz="1600" b="1" dirty="0">
              <a:solidFill>
                <a:srgbClr val="C00000"/>
              </a:solidFill>
            </a:endParaRPr>
          </a:p>
        </p:txBody>
      </p:sp>
      <p:cxnSp>
        <p:nvCxnSpPr>
          <p:cNvPr id="44" name="Straight Arrow Connector 43"/>
          <p:cNvCxnSpPr/>
          <p:nvPr/>
        </p:nvCxnSpPr>
        <p:spPr>
          <a:xfrm>
            <a:off x="45720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63246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5638800" y="1600200"/>
            <a:ext cx="1752600" cy="1077218"/>
          </a:xfrm>
          <a:prstGeom prst="rect">
            <a:avLst/>
          </a:prstGeom>
          <a:noFill/>
        </p:spPr>
        <p:txBody>
          <a:bodyPr wrap="square" rtlCol="0">
            <a:spAutoFit/>
          </a:bodyPr>
          <a:lstStyle/>
          <a:p>
            <a:r>
              <a:rPr lang="en-US" sz="1600" b="1" dirty="0" smtClean="0">
                <a:solidFill>
                  <a:srgbClr val="C00000"/>
                </a:solidFill>
              </a:rPr>
              <a:t>1</a:t>
            </a:r>
            <a:r>
              <a:rPr lang="en-US" sz="1600" b="1" baseline="30000" dirty="0" smtClean="0">
                <a:solidFill>
                  <a:srgbClr val="C00000"/>
                </a:solidFill>
              </a:rPr>
              <a:t>st</a:t>
            </a:r>
            <a:r>
              <a:rPr lang="en-US" sz="1600" b="1" dirty="0" smtClean="0">
                <a:solidFill>
                  <a:srgbClr val="C00000"/>
                </a:solidFill>
              </a:rPr>
              <a:t> Round NDSR Boston &amp; NYC residencies started</a:t>
            </a:r>
            <a:endParaRPr lang="en-US" sz="1600" b="1" dirty="0">
              <a:solidFill>
                <a:srgbClr val="C00000"/>
              </a:solidFill>
            </a:endParaRPr>
          </a:p>
        </p:txBody>
      </p:sp>
      <p:sp>
        <p:nvSpPr>
          <p:cNvPr id="47" name="TextBox 46"/>
          <p:cNvSpPr txBox="1"/>
          <p:nvPr/>
        </p:nvSpPr>
        <p:spPr>
          <a:xfrm>
            <a:off x="4419600" y="3886200"/>
            <a:ext cx="990600" cy="1077218"/>
          </a:xfrm>
          <a:prstGeom prst="rect">
            <a:avLst/>
          </a:prstGeom>
          <a:noFill/>
          <a:ln>
            <a:noFill/>
          </a:ln>
        </p:spPr>
        <p:txBody>
          <a:bodyPr wrap="square" rtlCol="0">
            <a:spAutoFit/>
          </a:bodyPr>
          <a:lstStyle/>
          <a:p>
            <a:pPr algn="r"/>
            <a:r>
              <a:rPr lang="en-US" sz="1600" b="1" dirty="0" smtClean="0">
                <a:solidFill>
                  <a:srgbClr val="C00000"/>
                </a:solidFill>
              </a:rPr>
              <a:t>NDSR Boston hosts selected</a:t>
            </a:r>
            <a:endParaRPr lang="en-US" sz="1600" b="1" dirty="0">
              <a:solidFill>
                <a:srgbClr val="C00000"/>
              </a:solidFill>
            </a:endParaRPr>
          </a:p>
        </p:txBody>
      </p:sp>
      <p:sp>
        <p:nvSpPr>
          <p:cNvPr id="50" name="TextBox 49"/>
          <p:cNvSpPr txBox="1"/>
          <p:nvPr/>
        </p:nvSpPr>
        <p:spPr>
          <a:xfrm>
            <a:off x="5486400" y="3886200"/>
            <a:ext cx="990600" cy="1077218"/>
          </a:xfrm>
          <a:prstGeom prst="rect">
            <a:avLst/>
          </a:prstGeom>
          <a:noFill/>
        </p:spPr>
        <p:txBody>
          <a:bodyPr wrap="square" rtlCol="0">
            <a:spAutoFit/>
          </a:bodyPr>
          <a:lstStyle/>
          <a:p>
            <a:r>
              <a:rPr lang="en-US" sz="1600" b="1" dirty="0" smtClean="0">
                <a:solidFill>
                  <a:srgbClr val="C00000"/>
                </a:solidFill>
              </a:rPr>
              <a:t>NDSR Boston residents selected</a:t>
            </a:r>
            <a:endParaRPr lang="en-US" sz="1600" b="1" dirty="0">
              <a:solidFill>
                <a:srgbClr val="C00000"/>
              </a:solidFill>
            </a:endParaRPr>
          </a:p>
        </p:txBody>
      </p:sp>
      <p:cxnSp>
        <p:nvCxnSpPr>
          <p:cNvPr id="51" name="Straight Arrow Connector 50"/>
          <p:cNvCxnSpPr/>
          <p:nvPr/>
        </p:nvCxnSpPr>
        <p:spPr>
          <a:xfrm flipV="1">
            <a:off x="56388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p:nvPr/>
        </p:nvCxnSpPr>
        <p:spPr>
          <a:xfrm flipV="1">
            <a:off x="53340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Rectangle 52"/>
          <p:cNvSpPr/>
          <p:nvPr/>
        </p:nvSpPr>
        <p:spPr>
          <a:xfrm>
            <a:off x="6248400" y="3276600"/>
            <a:ext cx="2286000" cy="15240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rgbClr val="C00000"/>
                </a:solidFill>
              </a:rPr>
              <a:t>NDSR Boston/NYC 1</a:t>
            </a:r>
            <a:r>
              <a:rPr lang="en-US" sz="1200" b="1" baseline="30000" dirty="0" smtClean="0">
                <a:solidFill>
                  <a:srgbClr val="C00000"/>
                </a:solidFill>
              </a:rPr>
              <a:t>st</a:t>
            </a:r>
            <a:r>
              <a:rPr lang="en-US" sz="1200" b="1" dirty="0" smtClean="0">
                <a:solidFill>
                  <a:srgbClr val="C00000"/>
                </a:solidFill>
              </a:rPr>
              <a:t> Round</a:t>
            </a:r>
            <a:endParaRPr lang="en-US" sz="1200" b="1" dirty="0">
              <a:solidFill>
                <a:srgbClr val="C00000"/>
              </a:solidFill>
            </a:endParaRPr>
          </a:p>
        </p:txBody>
      </p:sp>
      <p:cxnSp>
        <p:nvCxnSpPr>
          <p:cNvPr id="54" name="Straight Arrow Connector 53"/>
          <p:cNvCxnSpPr>
            <a:stCxn id="56" idx="1"/>
          </p:cNvCxnSpPr>
          <p:nvPr/>
        </p:nvCxnSpPr>
        <p:spPr>
          <a:xfrm flipH="1">
            <a:off x="6477000" y="2777706"/>
            <a:ext cx="152400" cy="498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6629400" y="2362207"/>
            <a:ext cx="2133600" cy="830997"/>
          </a:xfrm>
          <a:prstGeom prst="rect">
            <a:avLst/>
          </a:prstGeom>
          <a:noFill/>
        </p:spPr>
        <p:txBody>
          <a:bodyPr wrap="square" rtlCol="0">
            <a:spAutoFit/>
          </a:bodyPr>
          <a:lstStyle/>
          <a:p>
            <a:r>
              <a:rPr lang="en-US" sz="1600" b="1" dirty="0" smtClean="0">
                <a:solidFill>
                  <a:srgbClr val="C00000"/>
                </a:solidFill>
              </a:rPr>
              <a:t>LC/IMLS announce call for hosts for 2</a:t>
            </a:r>
            <a:r>
              <a:rPr lang="en-US" sz="1600" b="1" baseline="30000" dirty="0" smtClean="0">
                <a:solidFill>
                  <a:srgbClr val="C00000"/>
                </a:solidFill>
              </a:rPr>
              <a:t>nd</a:t>
            </a:r>
            <a:r>
              <a:rPr lang="en-US" sz="1600" b="1" dirty="0" smtClean="0">
                <a:solidFill>
                  <a:srgbClr val="C00000"/>
                </a:solidFill>
              </a:rPr>
              <a:t> round of NDSR DC</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DC</a:t>
            </a:r>
            <a:endParaRPr lang="en-US" sz="5400" dirty="0"/>
          </a:p>
        </p:txBody>
      </p:sp>
      <p:cxnSp>
        <p:nvCxnSpPr>
          <p:cNvPr id="4" name="Straight Connector 3"/>
          <p:cNvCxnSpPr/>
          <p:nvPr/>
        </p:nvCxnSpPr>
        <p:spPr>
          <a:xfrm>
            <a:off x="914400" y="32882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1161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4209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7257365" y="3288268"/>
            <a:ext cx="0" cy="3048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914400" y="3440668"/>
            <a:ext cx="6858000"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93247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991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9863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5427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2119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76834"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8811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4375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5502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9939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0141"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97758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6630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2194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88863"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44502"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55780"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11419"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2697"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7058"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33975"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65556" y="3288268"/>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33224" y="3288268"/>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52600" y="3962410"/>
            <a:ext cx="1219200" cy="830997"/>
          </a:xfrm>
          <a:prstGeom prst="rect">
            <a:avLst/>
          </a:prstGeom>
          <a:noFill/>
        </p:spPr>
        <p:txBody>
          <a:bodyPr wrap="square" rtlCol="0">
            <a:spAutoFit/>
          </a:bodyPr>
          <a:lstStyle/>
          <a:p>
            <a:r>
              <a:rPr lang="en-US" sz="1600" dirty="0" smtClean="0"/>
              <a:t>May. 2013</a:t>
            </a:r>
          </a:p>
          <a:p>
            <a:r>
              <a:rPr lang="en-US" sz="1600" dirty="0" smtClean="0"/>
              <a:t>1</a:t>
            </a:r>
            <a:r>
              <a:rPr lang="en-US" sz="1600" baseline="30000" dirty="0" smtClean="0"/>
              <a:t>st</a:t>
            </a:r>
            <a:r>
              <a:rPr lang="en-US" sz="1600" dirty="0" smtClean="0"/>
              <a:t> NDSA NE meeting</a:t>
            </a:r>
            <a:endParaRPr lang="en-US" sz="1600" dirty="0"/>
          </a:p>
        </p:txBody>
      </p:sp>
      <p:cxnSp>
        <p:nvCxnSpPr>
          <p:cNvPr id="43" name="Straight Arrow Connector 42"/>
          <p:cNvCxnSpPr/>
          <p:nvPr/>
        </p:nvCxnSpPr>
        <p:spPr>
          <a:xfrm flipV="1">
            <a:off x="2286000" y="3429010"/>
            <a:ext cx="0" cy="4996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6477000" y="3928651"/>
            <a:ext cx="1219200" cy="830997"/>
          </a:xfrm>
          <a:prstGeom prst="rect">
            <a:avLst/>
          </a:prstGeom>
          <a:noFill/>
        </p:spPr>
        <p:txBody>
          <a:bodyPr wrap="square" rtlCol="0">
            <a:spAutoFit/>
          </a:bodyPr>
          <a:lstStyle/>
          <a:p>
            <a:r>
              <a:rPr lang="en-US" sz="1600" dirty="0" smtClean="0"/>
              <a:t>Oct. 2014</a:t>
            </a:r>
          </a:p>
          <a:p>
            <a:r>
              <a:rPr lang="en-US" sz="1600" dirty="0" smtClean="0"/>
              <a:t>2</a:t>
            </a:r>
            <a:r>
              <a:rPr lang="en-US" sz="1600" baseline="30000" dirty="0" smtClean="0"/>
              <a:t>nd</a:t>
            </a:r>
            <a:r>
              <a:rPr lang="en-US" sz="1600" dirty="0" smtClean="0"/>
              <a:t> NDSA NE meeting</a:t>
            </a:r>
            <a:endParaRPr lang="en-US" sz="1600" dirty="0"/>
          </a:p>
        </p:txBody>
      </p:sp>
      <p:cxnSp>
        <p:nvCxnSpPr>
          <p:cNvPr id="49" name="Straight Arrow Connector 48"/>
          <p:cNvCxnSpPr/>
          <p:nvPr/>
        </p:nvCxnSpPr>
        <p:spPr>
          <a:xfrm flipV="1">
            <a:off x="6705600" y="3429003"/>
            <a:ext cx="0" cy="46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2362200" y="2667000"/>
            <a:ext cx="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1905000" y="1752610"/>
            <a:ext cx="990600" cy="830997"/>
          </a:xfrm>
          <a:prstGeom prst="rect">
            <a:avLst/>
          </a:prstGeom>
          <a:noFill/>
        </p:spPr>
        <p:txBody>
          <a:bodyPr wrap="square" rtlCol="0">
            <a:spAutoFit/>
          </a:bodyPr>
          <a:lstStyle/>
          <a:p>
            <a:r>
              <a:rPr lang="en-US" sz="1600" b="1" dirty="0" smtClean="0">
                <a:solidFill>
                  <a:srgbClr val="C00000"/>
                </a:solidFill>
              </a:rPr>
              <a:t>NDSR DC residents selected</a:t>
            </a:r>
            <a:endParaRPr lang="en-US" sz="1600" b="1" dirty="0">
              <a:solidFill>
                <a:srgbClr val="C00000"/>
              </a:solidFill>
            </a:endParaRPr>
          </a:p>
        </p:txBody>
      </p:sp>
      <p:sp>
        <p:nvSpPr>
          <p:cNvPr id="40" name="Rectangle 39"/>
          <p:cNvSpPr/>
          <p:nvPr/>
        </p:nvSpPr>
        <p:spPr>
          <a:xfrm>
            <a:off x="3200400" y="3276600"/>
            <a:ext cx="2286000" cy="15240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smtClean="0">
                <a:solidFill>
                  <a:srgbClr val="C00000"/>
                </a:solidFill>
              </a:rPr>
              <a:t>NDSR DC 1</a:t>
            </a:r>
            <a:r>
              <a:rPr lang="en-US" sz="1200" b="1" baseline="30000" dirty="0" smtClean="0">
                <a:solidFill>
                  <a:srgbClr val="C00000"/>
                </a:solidFill>
              </a:rPr>
              <a:t>st</a:t>
            </a:r>
            <a:r>
              <a:rPr lang="en-US" sz="1200" b="1" dirty="0" smtClean="0">
                <a:solidFill>
                  <a:srgbClr val="C00000"/>
                </a:solidFill>
              </a:rPr>
              <a:t> Round</a:t>
            </a:r>
            <a:endParaRPr lang="en-US" sz="1200" b="1" dirty="0">
              <a:solidFill>
                <a:srgbClr val="C00000"/>
              </a:solidFill>
            </a:endParaRPr>
          </a:p>
        </p:txBody>
      </p:sp>
      <p:cxnSp>
        <p:nvCxnSpPr>
          <p:cNvPr id="54" name="Straight Arrow Connector 53"/>
          <p:cNvCxnSpPr>
            <a:stCxn id="56" idx="1"/>
          </p:cNvCxnSpPr>
          <p:nvPr/>
        </p:nvCxnSpPr>
        <p:spPr>
          <a:xfrm flipH="1">
            <a:off x="6477000" y="2777706"/>
            <a:ext cx="152400" cy="49890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6629400" y="2362207"/>
            <a:ext cx="2133600" cy="830997"/>
          </a:xfrm>
          <a:prstGeom prst="rect">
            <a:avLst/>
          </a:prstGeom>
          <a:noFill/>
        </p:spPr>
        <p:txBody>
          <a:bodyPr wrap="square" rtlCol="0">
            <a:spAutoFit/>
          </a:bodyPr>
          <a:lstStyle/>
          <a:p>
            <a:r>
              <a:rPr lang="en-US" sz="1600" b="1" dirty="0" smtClean="0">
                <a:solidFill>
                  <a:srgbClr val="C00000"/>
                </a:solidFill>
              </a:rPr>
              <a:t>LC/IMLS announce call for hosts for 2</a:t>
            </a:r>
            <a:r>
              <a:rPr lang="en-US" sz="1600" b="1" baseline="30000" dirty="0" smtClean="0">
                <a:solidFill>
                  <a:srgbClr val="C00000"/>
                </a:solidFill>
              </a:rPr>
              <a:t>nd</a:t>
            </a:r>
            <a:r>
              <a:rPr lang="en-US" sz="1600" b="1" dirty="0" smtClean="0">
                <a:solidFill>
                  <a:srgbClr val="C00000"/>
                </a:solidFill>
              </a:rPr>
              <a:t> round of NDSR DC</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DC pilot: positive benefits</a:t>
            </a:r>
            <a:endParaRPr lang="en-US" dirty="0"/>
          </a:p>
        </p:txBody>
      </p:sp>
      <p:sp>
        <p:nvSpPr>
          <p:cNvPr id="3" name="Content Placeholder 2"/>
          <p:cNvSpPr>
            <a:spLocks noGrp="1"/>
          </p:cNvSpPr>
          <p:nvPr>
            <p:ph idx="1"/>
          </p:nvPr>
        </p:nvSpPr>
        <p:spPr/>
        <p:txBody>
          <a:bodyPr/>
          <a:lstStyle/>
          <a:p>
            <a:pPr>
              <a:buNone/>
            </a:pPr>
            <a:r>
              <a:rPr lang="en-US" dirty="0" smtClean="0"/>
              <a:t>100% of the residents said the program:</a:t>
            </a:r>
          </a:p>
          <a:p>
            <a:r>
              <a:rPr lang="en-US" dirty="0" smtClean="0"/>
              <a:t>Increased their knowledge and skills in digital stewardship</a:t>
            </a:r>
          </a:p>
          <a:p>
            <a:r>
              <a:rPr lang="en-US" dirty="0" smtClean="0"/>
              <a:t>Strengthened their professional networks</a:t>
            </a:r>
          </a:p>
          <a:p>
            <a:r>
              <a:rPr lang="en-US" dirty="0" smtClean="0"/>
              <a:t>Made them more competitive in the job market</a:t>
            </a: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1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2.xml><?xml version="1.0" encoding="utf-8"?>
<a:theme xmlns:a="http://schemas.openxmlformats.org/drawingml/2006/main" name="2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3.xml><?xml version="1.0" encoding="utf-8"?>
<a:theme xmlns:a="http://schemas.openxmlformats.org/drawingml/2006/main" name="3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4.xml><?xml version="1.0" encoding="utf-8"?>
<a:theme xmlns:a="http://schemas.openxmlformats.org/drawingml/2006/main" name="4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5.xml><?xml version="1.0" encoding="utf-8"?>
<a:theme xmlns:a="http://schemas.openxmlformats.org/drawingml/2006/main" name="5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6.xml><?xml version="1.0" encoding="utf-8"?>
<a:theme xmlns:a="http://schemas.openxmlformats.org/drawingml/2006/main" name="6_Angles">
  <a:themeElements>
    <a:clrScheme name="MIT">
      <a:dk1>
        <a:srgbClr val="000000"/>
      </a:dk1>
      <a:lt1>
        <a:srgbClr val="FFFFFF"/>
      </a:lt1>
      <a:dk2>
        <a:srgbClr val="434342"/>
      </a:dk2>
      <a:lt2>
        <a:srgbClr val="CDD7D9"/>
      </a:lt2>
      <a:accent1>
        <a:srgbClr val="000000"/>
      </a:accent1>
      <a:accent2>
        <a:srgbClr val="C00000"/>
      </a:accent2>
      <a:accent3>
        <a:srgbClr val="969696"/>
      </a:accent3>
      <a:accent4>
        <a:srgbClr val="CC3300"/>
      </a:accent4>
      <a:accent5>
        <a:srgbClr val="FBA576"/>
      </a:accent5>
      <a:accent6>
        <a:srgbClr val="DACDBA"/>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3253</Words>
  <Application>Microsoft Office PowerPoint</Application>
  <PresentationFormat>On-screen Show (4:3)</PresentationFormat>
  <Paragraphs>405</Paragraphs>
  <Slides>67</Slides>
  <Notes>26</Notes>
  <HiddenSlides>0</HiddenSlides>
  <MMClips>0</MMClips>
  <ScaleCrop>false</ScaleCrop>
  <HeadingPairs>
    <vt:vector size="4" baseType="variant">
      <vt:variant>
        <vt:lpstr>Theme</vt:lpstr>
      </vt:variant>
      <vt:variant>
        <vt:i4>25</vt:i4>
      </vt:variant>
      <vt:variant>
        <vt:lpstr>Slide Titles</vt:lpstr>
      </vt:variant>
      <vt:variant>
        <vt:i4>67</vt:i4>
      </vt:variant>
    </vt:vector>
  </HeadingPairs>
  <TitlesOfParts>
    <vt:vector size="92" baseType="lpstr">
      <vt:lpstr>Office Theme</vt:lpstr>
      <vt:lpstr>2_Office Theme</vt:lpstr>
      <vt:lpstr>3_Office Theme</vt:lpstr>
      <vt:lpstr>4_Office Theme</vt:lpstr>
      <vt:lpstr>5_Office Theme</vt:lpstr>
      <vt:lpstr>6_Office Theme</vt:lpstr>
      <vt:lpstr>7_Office Theme</vt:lpstr>
      <vt:lpstr>8_Office Theme</vt:lpstr>
      <vt:lpstr>simple-light</vt:lpstr>
      <vt:lpstr>Angles</vt:lpstr>
      <vt:lpstr>1_Angles</vt:lpstr>
      <vt:lpstr>2_Angles</vt:lpstr>
      <vt:lpstr>3_Angles</vt:lpstr>
      <vt:lpstr>4_Angles</vt:lpstr>
      <vt:lpstr>5_Angles</vt:lpstr>
      <vt:lpstr>6_Angles</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Slide 1</vt:lpstr>
      <vt:lpstr>Overview &amp; Updates</vt:lpstr>
      <vt:lpstr>NDSR mission</vt:lpstr>
      <vt:lpstr>Replicating &amp; testing the model</vt:lpstr>
      <vt:lpstr>Replicating what exactly?</vt:lpstr>
      <vt:lpstr>Since we last met...</vt:lpstr>
      <vt:lpstr>A lot has happened!</vt:lpstr>
      <vt:lpstr>In DC</vt:lpstr>
      <vt:lpstr>DC pilot: positive benefits</vt:lpstr>
      <vt:lpstr>DC pilot: areas to improve</vt:lpstr>
      <vt:lpstr>In Boston (and NYC)</vt:lpstr>
      <vt:lpstr>Boston model refinement</vt:lpstr>
      <vt:lpstr>Timeline</vt:lpstr>
      <vt:lpstr>Boston hosts 2014-15 </vt:lpstr>
      <vt:lpstr>Resident applicants - state</vt:lpstr>
      <vt:lpstr>Boston applicants - school</vt:lpstr>
      <vt:lpstr>Boston applicants - degrees</vt:lpstr>
      <vt:lpstr>Boston Residents 2014-15</vt:lpstr>
      <vt:lpstr>NDSR Curriculum</vt:lpstr>
      <vt:lpstr>Curriculum</vt:lpstr>
      <vt:lpstr>Immersion week</vt:lpstr>
      <vt:lpstr>Resident development plans</vt:lpstr>
      <vt:lpstr>Residency events</vt:lpstr>
      <vt:lpstr>September residency events</vt:lpstr>
      <vt:lpstr>Some upcoming events</vt:lpstr>
      <vt:lpstr>Institutional Knowledge of Research Data at Tufts University</vt:lpstr>
      <vt:lpstr>NDSR Boston</vt:lpstr>
      <vt:lpstr>NDSR Boston</vt:lpstr>
      <vt:lpstr>NDSR Boston</vt:lpstr>
      <vt:lpstr>NDSR Boston</vt:lpstr>
      <vt:lpstr>NDSR Boston</vt:lpstr>
      <vt:lpstr>NDSR Boston</vt:lpstr>
      <vt:lpstr>NDSR Boston</vt:lpstr>
      <vt:lpstr>NDSR Boston</vt:lpstr>
      <vt:lpstr>WGBH Digital Media Preservation Project</vt:lpstr>
      <vt:lpstr>Slide 36</vt:lpstr>
      <vt:lpstr>Slide 37</vt:lpstr>
      <vt:lpstr>Slide 38</vt:lpstr>
      <vt:lpstr>Slide 39</vt:lpstr>
      <vt:lpstr>Slide 40</vt:lpstr>
      <vt:lpstr>Slide 41</vt:lpstr>
      <vt:lpstr>Rebecca Fraimow rebecca_fraimow@wgbh.org ndsrboston2014.wordpress.com @rhfraim</vt:lpstr>
      <vt:lpstr>Format Migration Plans and Framework for Harvard Library</vt:lpstr>
      <vt:lpstr>Slide 44</vt:lpstr>
      <vt:lpstr>Slide 45</vt:lpstr>
      <vt:lpstr>Slide 46</vt:lpstr>
      <vt:lpstr>Slide 47</vt:lpstr>
      <vt:lpstr>Slide 48</vt:lpstr>
      <vt:lpstr>Slide 49</vt:lpstr>
      <vt:lpstr>Slide 50</vt:lpstr>
      <vt:lpstr>Channeling Streams of Archival Records: Northeastern University</vt:lpstr>
      <vt:lpstr>Project Goals</vt:lpstr>
      <vt:lpstr>Ingesting born-digital materials</vt:lpstr>
      <vt:lpstr>Progress - Literature Review</vt:lpstr>
      <vt:lpstr>Progress - Workflow</vt:lpstr>
      <vt:lpstr>Progress - Workflow</vt:lpstr>
      <vt:lpstr>Progress - Workflow</vt:lpstr>
      <vt:lpstr>Next Steps</vt:lpstr>
      <vt:lpstr>Making Music Last: Preservation Planning for ‘Music at MIT’ Digital Audio Content</vt:lpstr>
      <vt:lpstr>Making music last</vt:lpstr>
      <vt:lpstr>The context</vt:lpstr>
      <vt:lpstr>The project</vt:lpstr>
      <vt:lpstr>What is a workflow?</vt:lpstr>
      <vt:lpstr>THE WORK!</vt:lpstr>
      <vt:lpstr>MORE OF The work!</vt:lpstr>
      <vt:lpstr>The end</vt:lpstr>
      <vt:lpstr>Slide 67</vt:lpstr>
    </vt:vector>
  </TitlesOfParts>
  <Company>Harvard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Goethals</dc:creator>
  <cp:lastModifiedBy>Andrea Goethals</cp:lastModifiedBy>
  <cp:revision>534</cp:revision>
  <dcterms:created xsi:type="dcterms:W3CDTF">2014-06-18T23:10:32Z</dcterms:created>
  <dcterms:modified xsi:type="dcterms:W3CDTF">2014-10-30T16:19:56Z</dcterms:modified>
</cp:coreProperties>
</file>