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1" r:id="rId2"/>
    <p:sldId id="270" r:id="rId3"/>
    <p:sldId id="257" r:id="rId4"/>
    <p:sldId id="258" r:id="rId5"/>
    <p:sldId id="260" r:id="rId6"/>
    <p:sldId id="261" r:id="rId7"/>
    <p:sldId id="262" r:id="rId8"/>
    <p:sldId id="263" r:id="rId9"/>
    <p:sldId id="264" r:id="rId10"/>
    <p:sldId id="265" r:id="rId11"/>
    <p:sldId id="266" r:id="rId12"/>
    <p:sldId id="269"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72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A273A-C1FD-487E-850D-93AEA3CBC1DE}" type="datetimeFigureOut">
              <a:rPr lang="en-US" smtClean="0"/>
              <a:pPr/>
              <a:t>5/20/2013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19AA5F-BAF8-4226-9A40-A637E33B975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Note to trainers: You</a:t>
            </a:r>
            <a:r>
              <a:rPr lang="en-US" baseline="0" dirty="0" smtClean="0"/>
              <a:t> might re-label this slide “Topics” or “Management Stages” or something to convey the range of content covered.  </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You should begin any workshop with a version of this Intro Module and this slide is the time to run through the six modules, whether you are presenting all six or not.  If you are presenting as subset of the modules, you might highlight the ones you will focus on, but show the whole list so the context is clear. </a:t>
            </a:r>
            <a:endParaRPr lang="en-US" dirty="0" smtClean="0"/>
          </a:p>
        </p:txBody>
      </p:sp>
      <p:sp>
        <p:nvSpPr>
          <p:cNvPr id="4" name="Slide Number Placeholder 3"/>
          <p:cNvSpPr>
            <a:spLocks noGrp="1"/>
          </p:cNvSpPr>
          <p:nvPr>
            <p:ph type="sldNum" sz="quarter" idx="5"/>
          </p:nvPr>
        </p:nvSpPr>
        <p:spPr/>
        <p:txBody>
          <a:bodyPr/>
          <a:lstStyle/>
          <a:p>
            <a:pPr>
              <a:defRPr/>
            </a:pPr>
            <a:fld id="{BD61D887-F66B-4099-A0A3-DC461253CCAC}" type="slidenum">
              <a:rPr lang="en-US" smtClean="0"/>
              <a:pPr>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to trainers: </a:t>
            </a:r>
          </a:p>
          <a:p>
            <a:r>
              <a:rPr lang="en-US" dirty="0" smtClean="0"/>
              <a:t>Identify </a:t>
            </a:r>
            <a:r>
              <a:rPr lang="en-US" baseline="0" dirty="0" smtClean="0"/>
              <a:t>and Select are in the center – repeat over time: identify new/additional content then select the portion to preserve</a:t>
            </a:r>
          </a:p>
          <a:p>
            <a:r>
              <a:rPr lang="en-US" baseline="0" dirty="0" smtClean="0"/>
              <a:t>Store the selected content</a:t>
            </a:r>
          </a:p>
          <a:p>
            <a:r>
              <a:rPr lang="en-US" baseline="0" dirty="0" smtClean="0"/>
              <a:t>Protect what is stored</a:t>
            </a:r>
          </a:p>
          <a:p>
            <a:r>
              <a:rPr lang="en-US" baseline="0" dirty="0" smtClean="0"/>
              <a:t>Manage it over time (preserve it) – including policies/rules for identifying, selecting, storing, protecting and providing content</a:t>
            </a:r>
          </a:p>
          <a:p>
            <a:r>
              <a:rPr lang="en-US" baseline="0" dirty="0" smtClean="0"/>
              <a:t>Providing preserved content over time (long-term access) relies upon good management over time</a:t>
            </a:r>
            <a:endParaRPr lang="en-US" dirty="0"/>
          </a:p>
        </p:txBody>
      </p:sp>
      <p:sp>
        <p:nvSpPr>
          <p:cNvPr id="4" name="Slide Number Placeholder 3"/>
          <p:cNvSpPr>
            <a:spLocks noGrp="1"/>
          </p:cNvSpPr>
          <p:nvPr>
            <p:ph type="sldNum" sz="quarter" idx="10"/>
          </p:nvPr>
        </p:nvSpPr>
        <p:spPr/>
        <p:txBody>
          <a:bodyPr/>
          <a:lstStyle/>
          <a:p>
            <a:pPr>
              <a:defRPr/>
            </a:pPr>
            <a:fld id="{7F0427EA-8F3E-409B-9A17-69C509965318}" type="slidenum">
              <a:rPr lang="en-US" smtClean="0"/>
              <a:pPr>
                <a:defRPr/>
              </a:pPr>
              <a:t>14</a:t>
            </a:fld>
            <a:endParaRPr lang="en-US"/>
          </a:p>
        </p:txBody>
      </p:sp>
    </p:spTree>
    <p:extLst>
      <p:ext uri="{BB962C8B-B14F-4D97-AF65-F5344CB8AC3E}">
        <p14:creationId xmlns:p14="http://schemas.microsoft.com/office/powerpoint/2010/main" xmlns="" val="387009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1915B6-ED3D-4565-BC8B-32A363E0285A}" type="datetimeFigureOut">
              <a:rPr lang="en-US" smtClean="0"/>
              <a:pPr/>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915B6-ED3D-4565-BC8B-32A363E0285A}" type="datetimeFigureOut">
              <a:rPr lang="en-US" smtClean="0"/>
              <a:pPr/>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915B6-ED3D-4565-BC8B-32A363E0285A}" type="datetimeFigureOut">
              <a:rPr lang="en-US" smtClean="0"/>
              <a:pPr/>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915B6-ED3D-4565-BC8B-32A363E0285A}" type="datetimeFigureOut">
              <a:rPr lang="en-US" smtClean="0"/>
              <a:pPr/>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1915B6-ED3D-4565-BC8B-32A363E0285A}" type="datetimeFigureOut">
              <a:rPr lang="en-US" smtClean="0"/>
              <a:pPr/>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1915B6-ED3D-4565-BC8B-32A363E0285A}" type="datetimeFigureOut">
              <a:rPr lang="en-US" smtClean="0"/>
              <a:pPr/>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1915B6-ED3D-4565-BC8B-32A363E0285A}" type="datetimeFigureOut">
              <a:rPr lang="en-US" smtClean="0"/>
              <a:pPr/>
              <a:t>5/20/2013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1915B6-ED3D-4565-BC8B-32A363E0285A}" type="datetimeFigureOut">
              <a:rPr lang="en-US" smtClean="0"/>
              <a:pPr/>
              <a:t>5/20/2013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1915B6-ED3D-4565-BC8B-32A363E0285A}" type="datetimeFigureOut">
              <a:rPr lang="en-US" smtClean="0"/>
              <a:pPr/>
              <a:t>5/20/2013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1915B6-ED3D-4565-BC8B-32A363E0285A}" type="datetimeFigureOut">
              <a:rPr lang="en-US" smtClean="0"/>
              <a:pPr/>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1915B6-ED3D-4565-BC8B-32A363E0285A}" type="datetimeFigureOut">
              <a:rPr lang="en-US" smtClean="0"/>
              <a:pPr/>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E8362-22FC-4FE2-9528-CB52E9D258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915B6-ED3D-4565-BC8B-32A363E0285A}" type="datetimeFigureOut">
              <a:rPr lang="en-US" smtClean="0"/>
              <a:pPr/>
              <a:t>5/20/2013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E8362-22FC-4FE2-9528-CB52E9D258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NDSA Update: TRAC Review Project and DPOE</a:t>
            </a:r>
            <a:endParaRPr lang="en-US" dirty="0"/>
          </a:p>
        </p:txBody>
      </p:sp>
      <p:sp>
        <p:nvSpPr>
          <p:cNvPr id="3" name="Subtitle 2"/>
          <p:cNvSpPr>
            <a:spLocks noGrp="1"/>
          </p:cNvSpPr>
          <p:nvPr>
            <p:ph type="subTitle" idx="1"/>
          </p:nvPr>
        </p:nvSpPr>
        <p:spPr/>
        <p:txBody>
          <a:bodyPr/>
          <a:lstStyle/>
          <a:p>
            <a:r>
              <a:rPr lang="en-US" dirty="0" smtClean="0"/>
              <a:t>Nancy Y McGovern, MIT Libraries</a:t>
            </a:r>
          </a:p>
          <a:p>
            <a:r>
              <a:rPr lang="en-US" dirty="0" smtClean="0"/>
              <a:t>1</a:t>
            </a:r>
            <a:r>
              <a:rPr lang="en-US" baseline="30000" dirty="0" smtClean="0"/>
              <a:t>st</a:t>
            </a:r>
            <a:r>
              <a:rPr lang="en-US" dirty="0" smtClean="0"/>
              <a:t> NDSR-NE on May 10,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RAC-groups.png"/>
          <p:cNvPicPr>
            <a:picLocks noChangeAspect="1"/>
          </p:cNvPicPr>
          <p:nvPr/>
        </p:nvPicPr>
        <p:blipFill>
          <a:blip r:embed="rId2" cstate="print"/>
          <a:stretch>
            <a:fillRect/>
          </a:stretch>
        </p:blipFill>
        <p:spPr>
          <a:xfrm>
            <a:off x="185305" y="1066800"/>
            <a:ext cx="8501495" cy="356696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ANADP</a:t>
            </a:r>
            <a:endParaRPr lang="en-US" dirty="0"/>
          </a:p>
        </p:txBody>
      </p:sp>
      <p:sp>
        <p:nvSpPr>
          <p:cNvPr id="3" name="Content Placeholder 2"/>
          <p:cNvSpPr>
            <a:spLocks noGrp="1"/>
          </p:cNvSpPr>
          <p:nvPr>
            <p:ph idx="1"/>
          </p:nvPr>
        </p:nvSpPr>
        <p:spPr>
          <a:xfrm>
            <a:off x="457200" y="1371600"/>
            <a:ext cx="8458200" cy="5105400"/>
          </a:xfrm>
        </p:spPr>
        <p:txBody>
          <a:bodyPr>
            <a:normAutofit fontScale="77500" lnSpcReduction="20000"/>
          </a:bodyPr>
          <a:lstStyle/>
          <a:p>
            <a:pPr>
              <a:buNone/>
            </a:pPr>
            <a:r>
              <a:rPr lang="en-US" dirty="0" smtClean="0"/>
              <a:t>Aligning National Approaches to Digital Preservation </a:t>
            </a:r>
          </a:p>
          <a:p>
            <a:r>
              <a:rPr lang="en-US" sz="3300" dirty="0" smtClean="0"/>
              <a:t>Envisioning an International Community of Practice</a:t>
            </a:r>
          </a:p>
          <a:p>
            <a:r>
              <a:rPr lang="en-US" sz="3300" dirty="0" smtClean="0"/>
              <a:t>National examples (Estonia, USA, Sweden)</a:t>
            </a:r>
          </a:p>
          <a:p>
            <a:r>
              <a:rPr lang="en-US" sz="3300" dirty="0" smtClean="0"/>
              <a:t>Alignment aspects:  </a:t>
            </a:r>
          </a:p>
          <a:p>
            <a:pPr lvl="1"/>
            <a:r>
              <a:rPr lang="en-US" sz="2900" dirty="0" smtClean="0"/>
              <a:t>Legal</a:t>
            </a:r>
          </a:p>
          <a:p>
            <a:pPr lvl="1"/>
            <a:r>
              <a:rPr lang="en-US" sz="2900" dirty="0" smtClean="0"/>
              <a:t>Organizational</a:t>
            </a:r>
          </a:p>
          <a:p>
            <a:pPr lvl="1"/>
            <a:r>
              <a:rPr lang="en-US" sz="2900" dirty="0" smtClean="0"/>
              <a:t>Standards </a:t>
            </a:r>
          </a:p>
          <a:p>
            <a:pPr lvl="1"/>
            <a:r>
              <a:rPr lang="en-US" sz="2900" dirty="0" smtClean="0"/>
              <a:t>Technical</a:t>
            </a:r>
          </a:p>
          <a:p>
            <a:pPr lvl="1"/>
            <a:r>
              <a:rPr lang="en-US" sz="2900" dirty="0" smtClean="0"/>
              <a:t>Resources</a:t>
            </a:r>
          </a:p>
          <a:p>
            <a:pPr lvl="1"/>
            <a:r>
              <a:rPr lang="en-US" sz="2900" dirty="0" smtClean="0"/>
              <a:t>Education</a:t>
            </a:r>
          </a:p>
          <a:p>
            <a:r>
              <a:rPr lang="en-US" sz="2900" dirty="0" smtClean="0"/>
              <a:t>Alignment Opportunities (with Cliff Lynch) </a:t>
            </a:r>
          </a:p>
          <a:p>
            <a:pPr>
              <a:buNone/>
            </a:pPr>
            <a:endParaRPr lang="en-US" dirty="0" smtClean="0"/>
          </a:p>
          <a:p>
            <a:pPr>
              <a:buNone/>
            </a:pPr>
            <a:r>
              <a:rPr lang="en-US" dirty="0" smtClean="0"/>
              <a:t>ANADP released August 2012</a:t>
            </a:r>
            <a:endParaRPr lang="en-US" dirty="0"/>
          </a:p>
        </p:txBody>
      </p:sp>
      <p:sp>
        <p:nvSpPr>
          <p:cNvPr id="4" name="TextBox 3"/>
          <p:cNvSpPr txBox="1"/>
          <p:nvPr/>
        </p:nvSpPr>
        <p:spPr>
          <a:xfrm>
            <a:off x="533400" y="6107668"/>
            <a:ext cx="6553200" cy="369332"/>
          </a:xfrm>
          <a:prstGeom prst="rect">
            <a:avLst/>
          </a:prstGeom>
          <a:noFill/>
        </p:spPr>
        <p:txBody>
          <a:bodyPr wrap="square" rtlCol="0">
            <a:spAutoFit/>
          </a:bodyPr>
          <a:lstStyle/>
          <a:p>
            <a:r>
              <a:rPr lang="en-US" dirty="0" smtClean="0">
                <a:solidFill>
                  <a:schemeClr val="accent1">
                    <a:lumMod val="75000"/>
                  </a:schemeClr>
                </a:solidFill>
              </a:rPr>
              <a:t>http://www.educopia.org/publications </a:t>
            </a:r>
            <a:endParaRPr lang="en-US" dirty="0">
              <a:solidFill>
                <a:schemeClr val="accent1">
                  <a:lumMod val="75000"/>
                </a:schemeClr>
              </a:solidFill>
            </a:endParaRPr>
          </a:p>
        </p:txBody>
      </p:sp>
      <p:pic>
        <p:nvPicPr>
          <p:cNvPr id="5124" name="Picture 4"/>
          <p:cNvPicPr>
            <a:picLocks noChangeAspect="1" noChangeArrowheads="1"/>
          </p:cNvPicPr>
          <p:nvPr/>
        </p:nvPicPr>
        <p:blipFill>
          <a:blip r:embed="rId2" cstate="print"/>
          <a:srcRect/>
          <a:stretch>
            <a:fillRect/>
          </a:stretch>
        </p:blipFill>
        <p:spPr bwMode="auto">
          <a:xfrm>
            <a:off x="6477000" y="2949677"/>
            <a:ext cx="2286000" cy="3451123"/>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NDSR and DPOE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solidFill>
                  <a:schemeClr val="tx2">
                    <a:lumMod val="75000"/>
                  </a:schemeClr>
                </a:solidFill>
              </a:rPr>
              <a:t>DPOE Baseline Modules</a:t>
            </a:r>
          </a:p>
        </p:txBody>
      </p:sp>
      <p:sp>
        <p:nvSpPr>
          <p:cNvPr id="17410" name="Content Placeholder 2"/>
          <p:cNvSpPr>
            <a:spLocks noGrp="1"/>
          </p:cNvSpPr>
          <p:nvPr>
            <p:ph idx="1"/>
          </p:nvPr>
        </p:nvSpPr>
        <p:spPr>
          <a:xfrm>
            <a:off x="304800" y="1600200"/>
            <a:ext cx="8686800" cy="4525963"/>
          </a:xfrm>
        </p:spPr>
        <p:txBody>
          <a:bodyPr/>
          <a:lstStyle/>
          <a:p>
            <a:pPr marL="0" indent="0">
              <a:buFont typeface="Arial" charset="0"/>
              <a:buNone/>
            </a:pPr>
            <a:r>
              <a:rPr lang="en-US" sz="2800" dirty="0" smtClean="0">
                <a:solidFill>
                  <a:schemeClr val="tx2">
                    <a:lumMod val="75000"/>
                  </a:schemeClr>
                </a:solidFill>
              </a:rPr>
              <a:t>Identify - </a:t>
            </a:r>
            <a:r>
              <a:rPr lang="en-US" sz="2400" dirty="0" smtClean="0">
                <a:solidFill>
                  <a:schemeClr val="tx2">
                    <a:lumMod val="75000"/>
                  </a:schemeClr>
                </a:solidFill>
              </a:rPr>
              <a:t>what digital content do you have? </a:t>
            </a:r>
          </a:p>
          <a:p>
            <a:pPr marL="0" indent="0">
              <a:buFont typeface="Arial" charset="0"/>
              <a:buNone/>
            </a:pPr>
            <a:r>
              <a:rPr lang="en-US" sz="2800" dirty="0" smtClean="0">
                <a:solidFill>
                  <a:schemeClr val="tx2">
                    <a:lumMod val="75000"/>
                  </a:schemeClr>
                </a:solidFill>
              </a:rPr>
              <a:t>Select - </a:t>
            </a:r>
            <a:r>
              <a:rPr lang="en-US" sz="2400" dirty="0" smtClean="0">
                <a:solidFill>
                  <a:schemeClr val="tx2">
                    <a:lumMod val="75000"/>
                  </a:schemeClr>
                </a:solidFill>
              </a:rPr>
              <a:t>what portion of that content will be preserved? </a:t>
            </a:r>
          </a:p>
          <a:p>
            <a:pPr marL="0" indent="0">
              <a:buFont typeface="Arial" charset="0"/>
              <a:buNone/>
            </a:pPr>
            <a:r>
              <a:rPr lang="en-US" sz="2800" dirty="0" smtClean="0">
                <a:solidFill>
                  <a:schemeClr val="tx2">
                    <a:lumMod val="75000"/>
                  </a:schemeClr>
                </a:solidFill>
              </a:rPr>
              <a:t>Store - </a:t>
            </a:r>
            <a:r>
              <a:rPr lang="en-US" sz="2400" dirty="0" smtClean="0">
                <a:solidFill>
                  <a:schemeClr val="tx2">
                    <a:lumMod val="75000"/>
                  </a:schemeClr>
                </a:solidFill>
              </a:rPr>
              <a:t>what issues are there for long term storage? </a:t>
            </a:r>
          </a:p>
          <a:p>
            <a:pPr marL="0" indent="0">
              <a:buFont typeface="Arial" charset="0"/>
              <a:buNone/>
            </a:pPr>
            <a:r>
              <a:rPr lang="en-US" sz="2800" dirty="0" smtClean="0">
                <a:solidFill>
                  <a:schemeClr val="tx2">
                    <a:lumMod val="75000"/>
                  </a:schemeClr>
                </a:solidFill>
              </a:rPr>
              <a:t>Protect </a:t>
            </a:r>
            <a:r>
              <a:rPr lang="en-US" sz="2400" dirty="0" smtClean="0">
                <a:solidFill>
                  <a:schemeClr val="tx2">
                    <a:lumMod val="75000"/>
                  </a:schemeClr>
                </a:solidFill>
              </a:rPr>
              <a:t>- what steps are needed to protect your digital content? </a:t>
            </a:r>
          </a:p>
          <a:p>
            <a:pPr marL="0" indent="0">
              <a:buFont typeface="Arial" charset="0"/>
              <a:buNone/>
            </a:pPr>
            <a:r>
              <a:rPr lang="en-US" sz="2800" dirty="0" smtClean="0">
                <a:solidFill>
                  <a:schemeClr val="tx2">
                    <a:lumMod val="75000"/>
                  </a:schemeClr>
                </a:solidFill>
              </a:rPr>
              <a:t>Manage - </a:t>
            </a:r>
            <a:r>
              <a:rPr lang="en-US" sz="2400" dirty="0" smtClean="0">
                <a:solidFill>
                  <a:schemeClr val="tx2">
                    <a:lumMod val="75000"/>
                  </a:schemeClr>
                </a:solidFill>
              </a:rPr>
              <a:t>what provisions are needed for long-term management? </a:t>
            </a:r>
          </a:p>
          <a:p>
            <a:pPr marL="0" indent="0">
              <a:buFont typeface="Arial" charset="0"/>
              <a:buNone/>
            </a:pPr>
            <a:r>
              <a:rPr lang="en-US" sz="2800" dirty="0" smtClean="0">
                <a:solidFill>
                  <a:schemeClr val="tx2">
                    <a:lumMod val="75000"/>
                  </a:schemeClr>
                </a:solidFill>
              </a:rPr>
              <a:t>Provide - </a:t>
            </a:r>
            <a:r>
              <a:rPr lang="en-US" sz="2400" dirty="0" smtClean="0">
                <a:solidFill>
                  <a:schemeClr val="tx2">
                    <a:lumMod val="75000"/>
                  </a:schemeClr>
                </a:solidFill>
              </a:rPr>
              <a:t>what considerations are there for long-term access?</a:t>
            </a:r>
            <a:r>
              <a:rPr lang="en-US" sz="2800" dirty="0" smtClean="0">
                <a:solidFill>
                  <a:schemeClr val="tx2">
                    <a:lumMod val="75000"/>
                  </a:schemeClr>
                </a:solidFill>
              </a:rPr>
              <a:t> </a:t>
            </a:r>
          </a:p>
          <a:p>
            <a:pPr marL="0" indent="0">
              <a:buFont typeface="Arial" charset="0"/>
              <a:buNone/>
            </a:pPr>
            <a:endParaRPr lang="en-US" dirty="0" smtClean="0">
              <a:solidFill>
                <a:schemeClr val="tx2">
                  <a:lumMod val="75000"/>
                </a:schemeClr>
              </a:solidFill>
            </a:endParaRPr>
          </a:p>
        </p:txBody>
      </p:sp>
      <p:pic>
        <p:nvPicPr>
          <p:cNvPr id="17412" name="Picture 5" descr="LOClogo1_c_thumb"/>
          <p:cNvPicPr>
            <a:picLocks noChangeAspect="1" noChangeArrowheads="1"/>
          </p:cNvPicPr>
          <p:nvPr/>
        </p:nvPicPr>
        <p:blipFill>
          <a:blip r:embed="rId3" cstate="print"/>
          <a:srcRect/>
          <a:stretch>
            <a:fillRect/>
          </a:stretch>
        </p:blipFill>
        <p:spPr bwMode="auto">
          <a:xfrm>
            <a:off x="152400" y="6400800"/>
            <a:ext cx="1752600" cy="376238"/>
          </a:xfrm>
          <a:prstGeom prst="rect">
            <a:avLst/>
          </a:prstGeom>
          <a:noFill/>
          <a:ln w="9525">
            <a:noFill/>
            <a:miter lim="800000"/>
            <a:headEnd/>
            <a:tailEnd/>
          </a:ln>
        </p:spPr>
      </p:pic>
      <p:sp>
        <p:nvSpPr>
          <p:cNvPr id="6" name="Text Box 5"/>
          <p:cNvSpPr txBox="1">
            <a:spLocks noChangeArrowheads="1"/>
          </p:cNvSpPr>
          <p:nvPr/>
        </p:nvSpPr>
        <p:spPr bwMode="auto">
          <a:xfrm>
            <a:off x="4594806" y="6546558"/>
            <a:ext cx="4490909" cy="307777"/>
          </a:xfrm>
          <a:prstGeom prst="rect">
            <a:avLst/>
          </a:prstGeom>
          <a:noFill/>
          <a:ln w="9525">
            <a:noFill/>
            <a:miter lim="800000"/>
            <a:headEnd/>
            <a:tailEnd/>
          </a:ln>
          <a:effec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n-US" sz="1400" dirty="0" smtClean="0">
                <a:solidFill>
                  <a:schemeClr val="tx2">
                    <a:lumMod val="75000"/>
                  </a:schemeClr>
                </a:solidFill>
                <a:latin typeface="Tahoma" pitchFamily="34" charset="0"/>
              </a:rPr>
              <a:t>DPOE Baseline Modules: </a:t>
            </a:r>
            <a:r>
              <a:rPr lang="en-US" sz="1400" dirty="0">
                <a:solidFill>
                  <a:schemeClr val="tx2">
                    <a:lumMod val="75000"/>
                  </a:schemeClr>
                </a:solidFill>
                <a:latin typeface="Tahoma" pitchFamily="34" charset="0"/>
              </a:rPr>
              <a:t>Intro, </a:t>
            </a:r>
            <a:r>
              <a:rPr lang="en-US" sz="1400" dirty="0" smtClean="0">
                <a:solidFill>
                  <a:schemeClr val="tx2">
                    <a:lumMod val="75000"/>
                  </a:schemeClr>
                </a:solidFill>
                <a:latin typeface="Tahoma" pitchFamily="34" charset="0"/>
              </a:rPr>
              <a:t>version 2.0, Nov 2011</a:t>
            </a:r>
            <a:endParaRPr lang="en-US" sz="1400" dirty="0">
              <a:solidFill>
                <a:schemeClr val="tx2">
                  <a:lumMod val="75000"/>
                </a:schemeClr>
              </a:solidFill>
              <a:latin typeface="Tahoma" pitchFamily="34" charset="0"/>
            </a:endParaRPr>
          </a:p>
        </p:txBody>
      </p:sp>
    </p:spTree>
    <p:extLst>
      <p:ext uri="{BB962C8B-B14F-4D97-AF65-F5344CB8AC3E}">
        <p14:creationId xmlns:p14="http://schemas.microsoft.com/office/powerpoint/2010/main" xmlns="" val="1296419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1600200" y="1600200"/>
            <a:ext cx="4343400" cy="4267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2057400" y="2133600"/>
            <a:ext cx="3429000" cy="3276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514600" y="2590800"/>
            <a:ext cx="2514600" cy="2438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Arrow 1"/>
          <p:cNvSpPr/>
          <p:nvPr/>
        </p:nvSpPr>
        <p:spPr>
          <a:xfrm>
            <a:off x="5943600" y="3352800"/>
            <a:ext cx="1828800" cy="914400"/>
          </a:xfrm>
          <a:prstGeom prst="rightArrow">
            <a:avLst/>
          </a:prstGeom>
          <a:solidFill>
            <a:schemeClr val="accent1">
              <a:lumMod val="75000"/>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971800" y="2971800"/>
            <a:ext cx="1600200" cy="1676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3" idx="2"/>
            <a:endCxn id="3" idx="6"/>
          </p:cNvCxnSpPr>
          <p:nvPr/>
        </p:nvCxnSpPr>
        <p:spPr>
          <a:xfrm>
            <a:off x="2971800" y="3810000"/>
            <a:ext cx="1600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186547" y="3264878"/>
            <a:ext cx="1170705" cy="461665"/>
          </a:xfrm>
          <a:prstGeom prst="rect">
            <a:avLst/>
          </a:prstGeom>
          <a:noFill/>
        </p:spPr>
        <p:txBody>
          <a:bodyPr wrap="none" rtlCol="0">
            <a:spAutoFit/>
          </a:bodyPr>
          <a:lstStyle/>
          <a:p>
            <a:r>
              <a:rPr lang="en-US" sz="2400" b="1" dirty="0" smtClean="0">
                <a:solidFill>
                  <a:schemeClr val="accent1">
                    <a:lumMod val="50000"/>
                  </a:schemeClr>
                </a:solidFill>
              </a:rPr>
              <a:t>identify</a:t>
            </a:r>
            <a:endParaRPr lang="en-US" sz="2400" b="1" dirty="0">
              <a:solidFill>
                <a:schemeClr val="accent1">
                  <a:lumMod val="50000"/>
                </a:schemeClr>
              </a:solidFill>
            </a:endParaRPr>
          </a:p>
        </p:txBody>
      </p:sp>
      <p:sp>
        <p:nvSpPr>
          <p:cNvPr id="14" name="TextBox 13"/>
          <p:cNvSpPr txBox="1"/>
          <p:nvPr/>
        </p:nvSpPr>
        <p:spPr>
          <a:xfrm>
            <a:off x="3268768" y="3860800"/>
            <a:ext cx="930063" cy="461665"/>
          </a:xfrm>
          <a:prstGeom prst="rect">
            <a:avLst/>
          </a:prstGeom>
          <a:noFill/>
        </p:spPr>
        <p:txBody>
          <a:bodyPr wrap="none" rtlCol="0">
            <a:spAutoFit/>
          </a:bodyPr>
          <a:lstStyle/>
          <a:p>
            <a:r>
              <a:rPr lang="en-US" sz="2400" b="1" dirty="0" smtClean="0">
                <a:solidFill>
                  <a:schemeClr val="accent1">
                    <a:lumMod val="50000"/>
                  </a:schemeClr>
                </a:solidFill>
              </a:rPr>
              <a:t>select</a:t>
            </a:r>
            <a:endParaRPr lang="en-US" sz="2400" b="1" dirty="0">
              <a:solidFill>
                <a:schemeClr val="accent1">
                  <a:lumMod val="50000"/>
                </a:schemeClr>
              </a:solidFill>
            </a:endParaRPr>
          </a:p>
        </p:txBody>
      </p:sp>
      <p:sp>
        <p:nvSpPr>
          <p:cNvPr id="15" name="TextBox 14"/>
          <p:cNvSpPr txBox="1"/>
          <p:nvPr/>
        </p:nvSpPr>
        <p:spPr>
          <a:xfrm>
            <a:off x="3327380" y="2586335"/>
            <a:ext cx="835165" cy="461665"/>
          </a:xfrm>
          <a:prstGeom prst="rect">
            <a:avLst/>
          </a:prstGeom>
          <a:noFill/>
        </p:spPr>
        <p:txBody>
          <a:bodyPr wrap="none" rtlCol="0">
            <a:spAutoFit/>
          </a:bodyPr>
          <a:lstStyle/>
          <a:p>
            <a:r>
              <a:rPr lang="en-US" sz="2400" b="1" dirty="0" smtClean="0">
                <a:solidFill>
                  <a:schemeClr val="accent1">
                    <a:lumMod val="50000"/>
                  </a:schemeClr>
                </a:solidFill>
              </a:rPr>
              <a:t>store</a:t>
            </a:r>
          </a:p>
        </p:txBody>
      </p:sp>
      <p:sp>
        <p:nvSpPr>
          <p:cNvPr id="16" name="TextBox 15"/>
          <p:cNvSpPr txBox="1"/>
          <p:nvPr/>
        </p:nvSpPr>
        <p:spPr>
          <a:xfrm>
            <a:off x="3200400" y="2129135"/>
            <a:ext cx="1114857" cy="461665"/>
          </a:xfrm>
          <a:prstGeom prst="rect">
            <a:avLst/>
          </a:prstGeom>
          <a:noFill/>
        </p:spPr>
        <p:txBody>
          <a:bodyPr wrap="none" rtlCol="0">
            <a:spAutoFit/>
          </a:bodyPr>
          <a:lstStyle/>
          <a:p>
            <a:r>
              <a:rPr lang="en-US" sz="2400" b="1" dirty="0" smtClean="0">
                <a:solidFill>
                  <a:schemeClr val="accent1">
                    <a:lumMod val="50000"/>
                  </a:schemeClr>
                </a:solidFill>
              </a:rPr>
              <a:t>protect</a:t>
            </a:r>
            <a:endParaRPr lang="en-US" sz="2400" b="1" dirty="0">
              <a:solidFill>
                <a:schemeClr val="accent1">
                  <a:lumMod val="50000"/>
                </a:schemeClr>
              </a:solidFill>
            </a:endParaRPr>
          </a:p>
        </p:txBody>
      </p:sp>
      <p:sp>
        <p:nvSpPr>
          <p:cNvPr id="17" name="TextBox 16"/>
          <p:cNvSpPr txBox="1"/>
          <p:nvPr/>
        </p:nvSpPr>
        <p:spPr>
          <a:xfrm>
            <a:off x="3140955" y="1671935"/>
            <a:ext cx="1202445" cy="461665"/>
          </a:xfrm>
          <a:prstGeom prst="rect">
            <a:avLst/>
          </a:prstGeom>
          <a:noFill/>
        </p:spPr>
        <p:txBody>
          <a:bodyPr wrap="none" rtlCol="0">
            <a:spAutoFit/>
          </a:bodyPr>
          <a:lstStyle/>
          <a:p>
            <a:r>
              <a:rPr lang="en-US" sz="2400" b="1" dirty="0" smtClean="0">
                <a:solidFill>
                  <a:schemeClr val="accent1">
                    <a:lumMod val="50000"/>
                  </a:schemeClr>
                </a:solidFill>
              </a:rPr>
              <a:t>manage</a:t>
            </a:r>
            <a:endParaRPr lang="en-US" sz="2400" b="1" dirty="0">
              <a:solidFill>
                <a:schemeClr val="accent1">
                  <a:lumMod val="50000"/>
                </a:schemeClr>
              </a:solidFill>
            </a:endParaRPr>
          </a:p>
        </p:txBody>
      </p:sp>
      <p:sp>
        <p:nvSpPr>
          <p:cNvPr id="18" name="TextBox 17"/>
          <p:cNvSpPr txBox="1"/>
          <p:nvPr/>
        </p:nvSpPr>
        <p:spPr>
          <a:xfrm>
            <a:off x="6230377" y="3541067"/>
            <a:ext cx="1161023" cy="461665"/>
          </a:xfrm>
          <a:prstGeom prst="rect">
            <a:avLst/>
          </a:prstGeom>
          <a:noFill/>
        </p:spPr>
        <p:txBody>
          <a:bodyPr wrap="none" rtlCol="0">
            <a:spAutoFit/>
          </a:bodyPr>
          <a:lstStyle/>
          <a:p>
            <a:r>
              <a:rPr lang="en-US" sz="2400" b="1" dirty="0" smtClean="0">
                <a:solidFill>
                  <a:schemeClr val="accent1">
                    <a:lumMod val="50000"/>
                  </a:schemeClr>
                </a:solidFill>
              </a:rPr>
              <a:t>provide</a:t>
            </a:r>
            <a:endParaRPr lang="en-US" sz="2400" b="1" dirty="0">
              <a:solidFill>
                <a:schemeClr val="accent1">
                  <a:lumMod val="50000"/>
                </a:schemeClr>
              </a:solidFill>
            </a:endParaRPr>
          </a:p>
        </p:txBody>
      </p:sp>
      <p:sp>
        <p:nvSpPr>
          <p:cNvPr id="19" name="Title 1"/>
          <p:cNvSpPr txBox="1">
            <a:spLocks/>
          </p:cNvSpPr>
          <p:nvPr/>
        </p:nvSpPr>
        <p:spPr>
          <a:xfrm>
            <a:off x="457200" y="274638"/>
            <a:ext cx="8229600" cy="1143000"/>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mtClean="0">
                <a:solidFill>
                  <a:srgbClr val="002060"/>
                </a:solidFill>
              </a:rPr>
              <a:t>Managing Content Over Time</a:t>
            </a:r>
            <a:endParaRPr lang="en-US" dirty="0">
              <a:solidFill>
                <a:srgbClr val="002060"/>
              </a:solidFill>
            </a:endParaRPr>
          </a:p>
        </p:txBody>
      </p:sp>
    </p:spTree>
    <p:extLst>
      <p:ext uri="{BB962C8B-B14F-4D97-AF65-F5344CB8AC3E}">
        <p14:creationId xmlns:p14="http://schemas.microsoft.com/office/powerpoint/2010/main" xmlns="" val="3573085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NDSA Standards: </a:t>
            </a:r>
            <a:br>
              <a:rPr lang="en-US" dirty="0" smtClean="0"/>
            </a:br>
            <a:r>
              <a:rPr lang="en-US" dirty="0" smtClean="0"/>
              <a:t>Self-assessment and Audit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NDSA Standards Project</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08544" y="1559866"/>
            <a:ext cx="8278256" cy="4231334"/>
          </a:xfrm>
          <a:prstGeom prst="rect">
            <a:avLst/>
          </a:prstGeom>
          <a:noFill/>
          <a:ln w="9525">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Activities</a:t>
            </a:r>
            <a:endParaRPr lang="en-US" dirty="0"/>
          </a:p>
        </p:txBody>
      </p:sp>
      <p:sp>
        <p:nvSpPr>
          <p:cNvPr id="3" name="Content Placeholder 2"/>
          <p:cNvSpPr>
            <a:spLocks noGrp="1"/>
          </p:cNvSpPr>
          <p:nvPr>
            <p:ph idx="1"/>
          </p:nvPr>
        </p:nvSpPr>
        <p:spPr>
          <a:xfrm>
            <a:off x="457200" y="1600200"/>
            <a:ext cx="8534400" cy="4876800"/>
          </a:xfrm>
        </p:spPr>
        <p:txBody>
          <a:bodyPr>
            <a:normAutofit fontScale="77500" lnSpcReduction="20000"/>
          </a:bodyPr>
          <a:lstStyle/>
          <a:p>
            <a:r>
              <a:rPr lang="en-US" b="1" dirty="0" smtClean="0"/>
              <a:t>Community context</a:t>
            </a:r>
            <a:r>
              <a:rPr lang="en-US" dirty="0" smtClean="0"/>
              <a:t>: consolidate the documentation of the development of audit and certification for digital preservation to share with the community then continue to share results of monitoring key developments and trends in audit and certification to raise awareness and build understanding</a:t>
            </a:r>
          </a:p>
          <a:p>
            <a:r>
              <a:rPr lang="en-US" b="1" dirty="0" smtClean="0"/>
              <a:t>Implementation examples</a:t>
            </a:r>
            <a:r>
              <a:rPr lang="en-US" dirty="0" smtClean="0"/>
              <a:t>: capture examples of addressing current requirements for audit and certification to determine commonalities, share lessons learned, and contribute to shared practice</a:t>
            </a:r>
          </a:p>
          <a:p>
            <a:r>
              <a:rPr lang="en-US" b="1" dirty="0" smtClean="0"/>
              <a:t>Review options</a:t>
            </a:r>
            <a:r>
              <a:rPr lang="en-US" dirty="0" smtClean="0"/>
              <a:t>: identify current repository audit options that organizations might consider (e.g., peer review audit, audit by service), document examples of the application of audit options with considerations for use in various contexts (e.g., type and size of organizations, desired outcomes), and monitor emerging options to maintain options list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Peer Review Audits</a:t>
            </a:r>
            <a:endParaRPr lang="en-US" dirty="0"/>
          </a:p>
        </p:txBody>
      </p:sp>
      <p:sp>
        <p:nvSpPr>
          <p:cNvPr id="3" name="Content Placeholder 2"/>
          <p:cNvSpPr>
            <a:spLocks noGrp="1"/>
          </p:cNvSpPr>
          <p:nvPr>
            <p:ph idx="1"/>
          </p:nvPr>
        </p:nvSpPr>
        <p:spPr>
          <a:xfrm>
            <a:off x="457200" y="1600200"/>
            <a:ext cx="8686800" cy="4525963"/>
          </a:xfrm>
        </p:spPr>
        <p:txBody>
          <a:bodyPr/>
          <a:lstStyle/>
          <a:p>
            <a:r>
              <a:rPr lang="en-US" dirty="0" smtClean="0"/>
              <a:t>Frame for ongoing TRAC review </a:t>
            </a:r>
          </a:p>
          <a:p>
            <a:r>
              <a:rPr lang="en-US" dirty="0" smtClean="0"/>
              <a:t>Version 1.0 at ICPSR – 2007 TRAC document</a:t>
            </a:r>
          </a:p>
          <a:p>
            <a:r>
              <a:rPr lang="en-US" dirty="0" smtClean="0"/>
              <a:t>Version 2.0 at MIT Libraries – ISO 16363</a:t>
            </a:r>
          </a:p>
          <a:p>
            <a:r>
              <a:rPr lang="en-US" dirty="0" smtClean="0"/>
              <a:t>Mapping</a:t>
            </a:r>
          </a:p>
          <a:p>
            <a:pPr lvl="1"/>
            <a:r>
              <a:rPr lang="en-US" dirty="0" smtClean="0"/>
              <a:t>Numbering: A, B, C = 3, 4, 5, sort of…</a:t>
            </a:r>
          </a:p>
          <a:p>
            <a:pPr lvl="1"/>
            <a:r>
              <a:rPr lang="en-US" dirty="0" smtClean="0"/>
              <a:t>Sub (and sub-sub) elements</a:t>
            </a:r>
          </a:p>
          <a:p>
            <a:pPr lvl="1"/>
            <a:r>
              <a:rPr lang="en-US" dirty="0" smtClean="0"/>
              <a:t>Re-sequencing</a:t>
            </a:r>
          </a:p>
          <a:p>
            <a:r>
              <a:rPr lang="en-US" dirty="0" err="1" smtClean="0"/>
              <a:t>Artefactual</a:t>
            </a:r>
            <a:r>
              <a:rPr lang="en-US" dirty="0" smtClean="0"/>
              <a:t> hosting two instances for test audits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81000"/>
            <a:ext cx="7772400" cy="584775"/>
          </a:xfrm>
          <a:prstGeom prst="rect">
            <a:avLst/>
          </a:prstGeom>
          <a:noFill/>
        </p:spPr>
        <p:txBody>
          <a:bodyPr wrap="square" rtlCol="0">
            <a:spAutoFit/>
          </a:bodyPr>
          <a:lstStyle/>
          <a:p>
            <a:pPr algn="ctr"/>
            <a:r>
              <a:rPr lang="en-US" sz="3200" b="1" dirty="0"/>
              <a:t>Trusted Repositories Audit and Certification</a:t>
            </a:r>
            <a:endParaRPr lang="en-US" sz="3200" dirty="0"/>
          </a:p>
        </p:txBody>
      </p:sp>
      <p:pic>
        <p:nvPicPr>
          <p:cNvPr id="4" name="Picture 3" descr="TRAC-text.png"/>
          <p:cNvPicPr>
            <a:picLocks noChangeAspect="1"/>
          </p:cNvPicPr>
          <p:nvPr/>
        </p:nvPicPr>
        <p:blipFill>
          <a:blip r:embed="rId2" cstate="print"/>
          <a:srcRect r="30224"/>
          <a:stretch>
            <a:fillRect/>
          </a:stretch>
        </p:blipFill>
        <p:spPr>
          <a:xfrm>
            <a:off x="33903" y="1143000"/>
            <a:ext cx="9004259" cy="4495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AC-status.png"/>
          <p:cNvPicPr>
            <a:picLocks noChangeAspect="1"/>
          </p:cNvPicPr>
          <p:nvPr/>
        </p:nvPicPr>
        <p:blipFill>
          <a:blip r:embed="rId2" cstate="print"/>
          <a:stretch>
            <a:fillRect/>
          </a:stretch>
        </p:blipFill>
        <p:spPr>
          <a:xfrm>
            <a:off x="473112" y="1676400"/>
            <a:ext cx="8366088" cy="3214505"/>
          </a:xfrm>
          <a:prstGeom prst="rect">
            <a:avLst/>
          </a:prstGeom>
          <a:ln w="28575">
            <a:solidFill>
              <a:srgbClr val="0070C0"/>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1221 - 1a Requirement.png"/>
          <p:cNvPicPr>
            <a:picLocks noChangeAspect="1"/>
          </p:cNvPicPr>
          <p:nvPr/>
        </p:nvPicPr>
        <p:blipFill>
          <a:blip r:embed="rId2" cstate="print"/>
          <a:srcRect b="15587"/>
          <a:stretch>
            <a:fillRect/>
          </a:stretch>
        </p:blipFill>
        <p:spPr>
          <a:xfrm>
            <a:off x="914400" y="228599"/>
            <a:ext cx="7162800" cy="6375057"/>
          </a:xfrm>
          <a:prstGeom prst="rect">
            <a:avLst/>
          </a:prstGeom>
          <a:ln w="12700">
            <a:solidFill>
              <a:srgbClr val="0070C0"/>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AC-responsibilities.png"/>
          <p:cNvPicPr>
            <a:picLocks noChangeAspect="1"/>
          </p:cNvPicPr>
          <p:nvPr/>
        </p:nvPicPr>
        <p:blipFill>
          <a:blip r:embed="rId2" cstate="print"/>
          <a:stretch>
            <a:fillRect/>
          </a:stretch>
        </p:blipFill>
        <p:spPr>
          <a:xfrm>
            <a:off x="81523" y="1633762"/>
            <a:ext cx="8980953" cy="359047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517</Words>
  <Application>Microsoft Office PowerPoint</Application>
  <PresentationFormat>On-screen Show (4:3)</PresentationFormat>
  <Paragraphs>60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NDSA Update: TRAC Review Project and DPOE</vt:lpstr>
      <vt:lpstr>NDSA Standards:  Self-assessment and Audit</vt:lpstr>
      <vt:lpstr>NDSA Standards Project</vt:lpstr>
      <vt:lpstr>Project Activities</vt:lpstr>
      <vt:lpstr>Related: Peer Review Audits</vt:lpstr>
      <vt:lpstr>Slide 6</vt:lpstr>
      <vt:lpstr>Slide 7</vt:lpstr>
      <vt:lpstr>Slide 8</vt:lpstr>
      <vt:lpstr>Slide 9</vt:lpstr>
      <vt:lpstr>Slide 10</vt:lpstr>
      <vt:lpstr>ANADP</vt:lpstr>
      <vt:lpstr>NDSR and DPOE</vt:lpstr>
      <vt:lpstr>DPOE Baseline Modules</vt:lpstr>
      <vt:lpstr>Slide 14</vt:lpstr>
    </vt:vector>
  </TitlesOfParts>
  <Company>MIT Libraries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NDSA Standards:  Self-assessment a</dc:title>
  <dc:creator>Nancy McGovern</dc:creator>
  <cp:lastModifiedBy>ang783</cp:lastModifiedBy>
  <cp:revision>3</cp:revision>
  <dcterms:created xsi:type="dcterms:W3CDTF">2013-05-09T19:53:29Z</dcterms:created>
  <dcterms:modified xsi:type="dcterms:W3CDTF">2013-05-20T19:13:21Z</dcterms:modified>
</cp:coreProperties>
</file>