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6.xml" ContentType="application/vnd.openxmlformats-officedocument.theme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3.xml" ContentType="application/vnd.openxmlformats-officedocument.presentationml.slideMaster+xml"/>
  <Override PartName="/ppt/theme/theme14.xml" ContentType="application/vnd.openxmlformats-officedocument.them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10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17.xml" ContentType="application/vnd.openxmlformats-officedocument.theme+xml"/>
  <Override PartName="/ppt/notesSlides/notesSlide13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ppt/theme/theme11.xml" ContentType="application/vnd.openxmlformats-officedocument.them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  <p:sldMasterId id="2147483676" r:id="rId4"/>
    <p:sldMasterId id="2147483678" r:id="rId5"/>
    <p:sldMasterId id="2147483680" r:id="rId6"/>
    <p:sldMasterId id="2147483684" r:id="rId7"/>
    <p:sldMasterId id="2147483686" r:id="rId8"/>
    <p:sldMasterId id="2147483688" r:id="rId9"/>
    <p:sldMasterId id="2147483690" r:id="rId10"/>
    <p:sldMasterId id="2147483692" r:id="rId11"/>
    <p:sldMasterId id="2147483694" r:id="rId12"/>
    <p:sldMasterId id="2147483696" r:id="rId13"/>
    <p:sldMasterId id="2147483698" r:id="rId14"/>
    <p:sldMasterId id="2147483700" r:id="rId15"/>
    <p:sldMasterId id="2147483702" r:id="rId16"/>
  </p:sldMasterIdLst>
  <p:notesMasterIdLst>
    <p:notesMasterId r:id="rId46"/>
  </p:notesMasterIdLst>
  <p:sldIdLst>
    <p:sldId id="256" r:id="rId17"/>
    <p:sldId id="257" r:id="rId18"/>
    <p:sldId id="274" r:id="rId19"/>
    <p:sldId id="258" r:id="rId20"/>
    <p:sldId id="259" r:id="rId21"/>
    <p:sldId id="260" r:id="rId22"/>
    <p:sldId id="261" r:id="rId23"/>
    <p:sldId id="262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5" r:id="rId35"/>
    <p:sldId id="276" r:id="rId36"/>
    <p:sldId id="284" r:id="rId37"/>
    <p:sldId id="277" r:id="rId38"/>
    <p:sldId id="280" r:id="rId39"/>
    <p:sldId id="279" r:id="rId40"/>
    <p:sldId id="278" r:id="rId41"/>
    <p:sldId id="281" r:id="rId42"/>
    <p:sldId id="282" r:id="rId43"/>
    <p:sldId id="283" r:id="rId44"/>
    <p:sldId id="285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9" d="100"/>
          <a:sy n="89" d="100"/>
        </p:scale>
        <p:origin x="-3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slide" Target="slides/slide18.xml"/><Relationship Id="rId42" Type="http://schemas.openxmlformats.org/officeDocument/2006/relationships/slide" Target="slides/slide26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slide" Target="slides/slide22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41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slide" Target="slides/slide21.xml"/><Relationship Id="rId40" Type="http://schemas.openxmlformats.org/officeDocument/2006/relationships/slide" Target="slides/slide24.xml"/><Relationship Id="rId45" Type="http://schemas.openxmlformats.org/officeDocument/2006/relationships/slide" Target="slides/slide29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slide" Target="slides/slide20.xml"/><Relationship Id="rId49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4" Type="http://schemas.openxmlformats.org/officeDocument/2006/relationships/slide" Target="slides/slide2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slide" Target="slides/slide19.xml"/><Relationship Id="rId43" Type="http://schemas.openxmlformats.org/officeDocument/2006/relationships/slide" Target="slides/slide27.xml"/><Relationship Id="rId48" Type="http://schemas.openxmlformats.org/officeDocument/2006/relationships/viewProps" Target="viewProps.xml"/><Relationship Id="rId8" Type="http://schemas.openxmlformats.org/officeDocument/2006/relationships/slideMaster" Target="slideMasters/slideMaster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8230B-26F8-4C5E-AE3F-1C601ED20377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D9731CA1-BCF0-4101-9402-2F32E32C9F2D}">
      <dgm:prSet phldrT="[Text]" custT="1"/>
      <dgm:spPr/>
      <dgm:t>
        <a:bodyPr/>
        <a:lstStyle/>
        <a:p>
          <a:r>
            <a:rPr lang="en-US" sz="1800" dirty="0" smtClean="0"/>
            <a:t>Personal Archiving Advice</a:t>
          </a:r>
          <a:endParaRPr lang="en-US" sz="1800" dirty="0"/>
        </a:p>
      </dgm:t>
    </dgm:pt>
    <dgm:pt modelId="{C1913AC1-4D5E-47F1-AAFA-85DAF1CAC5B4}" type="parTrans" cxnId="{D6423CB5-3031-4FBA-842E-2F315FAFD07A}">
      <dgm:prSet/>
      <dgm:spPr/>
      <dgm:t>
        <a:bodyPr/>
        <a:lstStyle/>
        <a:p>
          <a:endParaRPr lang="en-US"/>
        </a:p>
      </dgm:t>
    </dgm:pt>
    <dgm:pt modelId="{A60E409D-513A-4897-BA03-A2460D204FEF}" type="sibTrans" cxnId="{D6423CB5-3031-4FBA-842E-2F315FAFD07A}">
      <dgm:prSet/>
      <dgm:spPr/>
      <dgm:t>
        <a:bodyPr/>
        <a:lstStyle/>
        <a:p>
          <a:endParaRPr lang="en-US"/>
        </a:p>
      </dgm:t>
    </dgm:pt>
    <dgm:pt modelId="{4F822AE1-86EB-46BA-AD98-B4C1C657A314}">
      <dgm:prSet phldrT="[Text]" custT="1"/>
      <dgm:spPr/>
      <dgm:t>
        <a:bodyPr/>
        <a:lstStyle/>
        <a:p>
          <a:r>
            <a:rPr lang="en-US" sz="1800" dirty="0" smtClean="0"/>
            <a:t>Levels of Digital Preservation</a:t>
          </a:r>
          <a:endParaRPr lang="en-US" sz="1800" dirty="0"/>
        </a:p>
      </dgm:t>
    </dgm:pt>
    <dgm:pt modelId="{FEA41DBB-A150-4520-97DC-464B8CD0B69B}" type="parTrans" cxnId="{AA46CBD8-B6E8-44C0-A3E8-C196EB388ADA}">
      <dgm:prSet/>
      <dgm:spPr/>
      <dgm:t>
        <a:bodyPr/>
        <a:lstStyle/>
        <a:p>
          <a:endParaRPr lang="en-US"/>
        </a:p>
      </dgm:t>
    </dgm:pt>
    <dgm:pt modelId="{5C85C847-23DC-457F-BAC2-1905B83CF0CC}" type="sibTrans" cxnId="{AA46CBD8-B6E8-44C0-A3E8-C196EB388ADA}">
      <dgm:prSet/>
      <dgm:spPr/>
      <dgm:t>
        <a:bodyPr/>
        <a:lstStyle/>
        <a:p>
          <a:endParaRPr lang="en-US"/>
        </a:p>
      </dgm:t>
    </dgm:pt>
    <dgm:pt modelId="{8D42CAA6-25D1-478C-B069-393608FABF66}">
      <dgm:prSet phldrT="[Text]" custT="1"/>
      <dgm:spPr/>
      <dgm:t>
        <a:bodyPr/>
        <a:lstStyle/>
        <a:p>
          <a:r>
            <a:rPr lang="en-US" sz="1800" dirty="0" smtClean="0"/>
            <a:t>Formal Certifications &amp; Audits</a:t>
          </a:r>
          <a:endParaRPr lang="en-US" sz="1800" dirty="0"/>
        </a:p>
      </dgm:t>
    </dgm:pt>
    <dgm:pt modelId="{0C26C596-3A9F-473C-90B1-ED2419AC687F}" type="parTrans" cxnId="{F3CE5713-B7DE-4832-B787-3EA7EB75A588}">
      <dgm:prSet/>
      <dgm:spPr/>
      <dgm:t>
        <a:bodyPr/>
        <a:lstStyle/>
        <a:p>
          <a:endParaRPr lang="en-US"/>
        </a:p>
      </dgm:t>
    </dgm:pt>
    <dgm:pt modelId="{E85C9AEC-73F5-44CB-8EA6-6869E36E27A2}" type="sibTrans" cxnId="{F3CE5713-B7DE-4832-B787-3EA7EB75A588}">
      <dgm:prSet/>
      <dgm:spPr/>
      <dgm:t>
        <a:bodyPr/>
        <a:lstStyle/>
        <a:p>
          <a:endParaRPr lang="en-US"/>
        </a:p>
      </dgm:t>
    </dgm:pt>
    <dgm:pt modelId="{CA548720-FC3C-4553-90C1-FE72AE958A25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A29E120E-6DD2-42D6-8FE1-7FBB02E4086D}" type="parTrans" cxnId="{62884976-BD20-4B1D-90D7-1BFC6FB87664}">
      <dgm:prSet/>
      <dgm:spPr/>
      <dgm:t>
        <a:bodyPr/>
        <a:lstStyle/>
        <a:p>
          <a:endParaRPr lang="en-US"/>
        </a:p>
      </dgm:t>
    </dgm:pt>
    <dgm:pt modelId="{73BC8772-33BA-4BD2-A487-C27970749187}" type="sibTrans" cxnId="{62884976-BD20-4B1D-90D7-1BFC6FB87664}">
      <dgm:prSet/>
      <dgm:spPr/>
      <dgm:t>
        <a:bodyPr/>
        <a:lstStyle/>
        <a:p>
          <a:endParaRPr lang="en-US"/>
        </a:p>
      </dgm:t>
    </dgm:pt>
    <dgm:pt modelId="{F74949F2-8295-490C-852A-AC08D40CB4A0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13865C22-7AC7-4026-B11C-0E18B569038A}" type="parTrans" cxnId="{A64E0079-733C-4C36-A992-12ECD6F9341B}">
      <dgm:prSet/>
      <dgm:spPr/>
      <dgm:t>
        <a:bodyPr/>
        <a:lstStyle/>
        <a:p>
          <a:endParaRPr lang="en-US"/>
        </a:p>
      </dgm:t>
    </dgm:pt>
    <dgm:pt modelId="{892E922E-8786-4D5F-9CF1-6A0D07D24C64}" type="sibTrans" cxnId="{A64E0079-733C-4C36-A992-12ECD6F9341B}">
      <dgm:prSet/>
      <dgm:spPr/>
      <dgm:t>
        <a:bodyPr/>
        <a:lstStyle/>
        <a:p>
          <a:endParaRPr lang="en-US"/>
        </a:p>
      </dgm:t>
    </dgm:pt>
    <dgm:pt modelId="{32028D00-14E8-4772-A8DE-B53971F44DAF}" type="pres">
      <dgm:prSet presAssocID="{0DD8230B-26F8-4C5E-AE3F-1C601ED20377}" presName="Name0" presStyleCnt="0">
        <dgm:presLayoutVars>
          <dgm:dir/>
          <dgm:resizeHandles val="exact"/>
        </dgm:presLayoutVars>
      </dgm:prSet>
      <dgm:spPr/>
    </dgm:pt>
    <dgm:pt modelId="{D8A1FDCA-5B6C-4F79-A540-7B26DB9351F0}" type="pres">
      <dgm:prSet presAssocID="{0DD8230B-26F8-4C5E-AE3F-1C601ED20377}" presName="arrow" presStyleLbl="bgShp" presStyleIdx="0" presStyleCnt="1"/>
      <dgm:spPr/>
    </dgm:pt>
    <dgm:pt modelId="{9CFDC31E-F2A7-4FC2-A0B5-7078A377138D}" type="pres">
      <dgm:prSet presAssocID="{0DD8230B-26F8-4C5E-AE3F-1C601ED20377}" presName="points" presStyleCnt="0"/>
      <dgm:spPr/>
    </dgm:pt>
    <dgm:pt modelId="{E14729AD-6FCA-458F-8F54-2E58AD6EA84B}" type="pres">
      <dgm:prSet presAssocID="{D9731CA1-BCF0-4101-9402-2F32E32C9F2D}" presName="compositeA" presStyleCnt="0"/>
      <dgm:spPr/>
    </dgm:pt>
    <dgm:pt modelId="{EA55B867-94E9-4A7E-9D91-07C9C3397F90}" type="pres">
      <dgm:prSet presAssocID="{D9731CA1-BCF0-4101-9402-2F32E32C9F2D}" presName="textA" presStyleLbl="revTx" presStyleIdx="0" presStyleCnt="5" custScaleX="2268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7FEBC1-F1DE-429F-95C8-EEB442A10FDB}" type="pres">
      <dgm:prSet presAssocID="{D9731CA1-BCF0-4101-9402-2F32E32C9F2D}" presName="circleA" presStyleLbl="node1" presStyleIdx="0" presStyleCnt="5"/>
      <dgm:spPr/>
    </dgm:pt>
    <dgm:pt modelId="{7DCA3809-4810-4AD1-8AF2-122DC9705136}" type="pres">
      <dgm:prSet presAssocID="{D9731CA1-BCF0-4101-9402-2F32E32C9F2D}" presName="spaceA" presStyleCnt="0"/>
      <dgm:spPr/>
    </dgm:pt>
    <dgm:pt modelId="{B89590E6-BD25-4864-BCDF-E0A5DBFB1238}" type="pres">
      <dgm:prSet presAssocID="{A60E409D-513A-4897-BA03-A2460D204FEF}" presName="space" presStyleCnt="0"/>
      <dgm:spPr/>
    </dgm:pt>
    <dgm:pt modelId="{D9EF6E54-6215-42D6-85ED-279B8E572BD2}" type="pres">
      <dgm:prSet presAssocID="{CA548720-FC3C-4553-90C1-FE72AE958A25}" presName="compositeB" presStyleCnt="0"/>
      <dgm:spPr/>
    </dgm:pt>
    <dgm:pt modelId="{7508F7DA-FB87-4D73-9E46-0325B6124699}" type="pres">
      <dgm:prSet presAssocID="{CA548720-FC3C-4553-90C1-FE72AE958A25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E91CD3-DF23-4CAC-88CA-0A31F3FD8BC5}" type="pres">
      <dgm:prSet presAssocID="{CA548720-FC3C-4553-90C1-FE72AE958A25}" presName="circleB" presStyleLbl="node1" presStyleIdx="1" presStyleCnt="5"/>
      <dgm:spPr/>
    </dgm:pt>
    <dgm:pt modelId="{F6DB714A-D7C5-4E2F-9458-DB4FD0EF9ADE}" type="pres">
      <dgm:prSet presAssocID="{CA548720-FC3C-4553-90C1-FE72AE958A25}" presName="spaceB" presStyleCnt="0"/>
      <dgm:spPr/>
    </dgm:pt>
    <dgm:pt modelId="{93F12E72-1635-462E-87C7-1242B892E9C9}" type="pres">
      <dgm:prSet presAssocID="{73BC8772-33BA-4BD2-A487-C27970749187}" presName="space" presStyleCnt="0"/>
      <dgm:spPr/>
    </dgm:pt>
    <dgm:pt modelId="{2B836B35-364A-4216-BA5A-1530B5B53E78}" type="pres">
      <dgm:prSet presAssocID="{4F822AE1-86EB-46BA-AD98-B4C1C657A314}" presName="compositeA" presStyleCnt="0"/>
      <dgm:spPr/>
    </dgm:pt>
    <dgm:pt modelId="{2D0D6F8B-FA6A-4D35-8E5A-5D8AE8420FFE}" type="pres">
      <dgm:prSet presAssocID="{4F822AE1-86EB-46BA-AD98-B4C1C657A314}" presName="textA" presStyleLbl="revTx" presStyleIdx="2" presStyleCnt="5" custScaleX="2002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C33CF5-4208-45B2-B9D4-DE45D9CC3957}" type="pres">
      <dgm:prSet presAssocID="{4F822AE1-86EB-46BA-AD98-B4C1C657A314}" presName="circleA" presStyleLbl="node1" presStyleIdx="2" presStyleCnt="5"/>
      <dgm:spPr/>
    </dgm:pt>
    <dgm:pt modelId="{14DB3053-5959-4322-9FCB-1277DF7497AA}" type="pres">
      <dgm:prSet presAssocID="{4F822AE1-86EB-46BA-AD98-B4C1C657A314}" presName="spaceA" presStyleCnt="0"/>
      <dgm:spPr/>
    </dgm:pt>
    <dgm:pt modelId="{7C338D9F-28AD-4B68-B6B6-FA4CB8384268}" type="pres">
      <dgm:prSet presAssocID="{5C85C847-23DC-457F-BAC2-1905B83CF0CC}" presName="space" presStyleCnt="0"/>
      <dgm:spPr/>
    </dgm:pt>
    <dgm:pt modelId="{8ECCB2F5-F607-42BB-897C-4D77F2AFFB72}" type="pres">
      <dgm:prSet presAssocID="{F74949F2-8295-490C-852A-AC08D40CB4A0}" presName="compositeB" presStyleCnt="0"/>
      <dgm:spPr/>
    </dgm:pt>
    <dgm:pt modelId="{7EA44F52-202C-4030-B437-A6DAF8D83197}" type="pres">
      <dgm:prSet presAssocID="{F74949F2-8295-490C-852A-AC08D40CB4A0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54455-7488-4C4A-8E00-487669B88CBE}" type="pres">
      <dgm:prSet presAssocID="{F74949F2-8295-490C-852A-AC08D40CB4A0}" presName="circleB" presStyleLbl="node1" presStyleIdx="3" presStyleCnt="5"/>
      <dgm:spPr/>
    </dgm:pt>
    <dgm:pt modelId="{5521A306-68EE-4A3B-B8A4-44A103DF4A88}" type="pres">
      <dgm:prSet presAssocID="{F74949F2-8295-490C-852A-AC08D40CB4A0}" presName="spaceB" presStyleCnt="0"/>
      <dgm:spPr/>
    </dgm:pt>
    <dgm:pt modelId="{E8ECE691-B994-40F2-B376-9E3B03182115}" type="pres">
      <dgm:prSet presAssocID="{892E922E-8786-4D5F-9CF1-6A0D07D24C64}" presName="space" presStyleCnt="0"/>
      <dgm:spPr/>
    </dgm:pt>
    <dgm:pt modelId="{9E793094-B2DB-4637-9824-76C6A41408DE}" type="pres">
      <dgm:prSet presAssocID="{8D42CAA6-25D1-478C-B069-393608FABF66}" presName="compositeA" presStyleCnt="0"/>
      <dgm:spPr/>
    </dgm:pt>
    <dgm:pt modelId="{E77606B8-BE44-4CA2-8FA2-20B906F6E860}" type="pres">
      <dgm:prSet presAssocID="{8D42CAA6-25D1-478C-B069-393608FABF66}" presName="textA" presStyleLbl="revTx" presStyleIdx="4" presStyleCnt="5" custScaleX="2554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A67CB-51EB-4968-BC2A-86D662AD4718}" type="pres">
      <dgm:prSet presAssocID="{8D42CAA6-25D1-478C-B069-393608FABF66}" presName="circleA" presStyleLbl="node1" presStyleIdx="4" presStyleCnt="5"/>
      <dgm:spPr/>
    </dgm:pt>
    <dgm:pt modelId="{CEF9B30C-4661-4180-9CC9-A89F9DAE0A2C}" type="pres">
      <dgm:prSet presAssocID="{8D42CAA6-25D1-478C-B069-393608FABF66}" presName="spaceA" presStyleCnt="0"/>
      <dgm:spPr/>
    </dgm:pt>
  </dgm:ptLst>
  <dgm:cxnLst>
    <dgm:cxn modelId="{FE8FC3C7-3C38-428C-A395-75E406C9F6F3}" type="presOf" srcId="{CA548720-FC3C-4553-90C1-FE72AE958A25}" destId="{7508F7DA-FB87-4D73-9E46-0325B6124699}" srcOrd="0" destOrd="0" presId="urn:microsoft.com/office/officeart/2005/8/layout/hProcess11"/>
    <dgm:cxn modelId="{D6423CB5-3031-4FBA-842E-2F315FAFD07A}" srcId="{0DD8230B-26F8-4C5E-AE3F-1C601ED20377}" destId="{D9731CA1-BCF0-4101-9402-2F32E32C9F2D}" srcOrd="0" destOrd="0" parTransId="{C1913AC1-4D5E-47F1-AAFA-85DAF1CAC5B4}" sibTransId="{A60E409D-513A-4897-BA03-A2460D204FEF}"/>
    <dgm:cxn modelId="{62884976-BD20-4B1D-90D7-1BFC6FB87664}" srcId="{0DD8230B-26F8-4C5E-AE3F-1C601ED20377}" destId="{CA548720-FC3C-4553-90C1-FE72AE958A25}" srcOrd="1" destOrd="0" parTransId="{A29E120E-6DD2-42D6-8FE1-7FBB02E4086D}" sibTransId="{73BC8772-33BA-4BD2-A487-C27970749187}"/>
    <dgm:cxn modelId="{6AB58B01-3C99-4902-ABB9-F1324739ED1B}" type="presOf" srcId="{4F822AE1-86EB-46BA-AD98-B4C1C657A314}" destId="{2D0D6F8B-FA6A-4D35-8E5A-5D8AE8420FFE}" srcOrd="0" destOrd="0" presId="urn:microsoft.com/office/officeart/2005/8/layout/hProcess11"/>
    <dgm:cxn modelId="{63D81C66-838C-4D49-8C81-7783D4C94A28}" type="presOf" srcId="{D9731CA1-BCF0-4101-9402-2F32E32C9F2D}" destId="{EA55B867-94E9-4A7E-9D91-07C9C3397F90}" srcOrd="0" destOrd="0" presId="urn:microsoft.com/office/officeart/2005/8/layout/hProcess11"/>
    <dgm:cxn modelId="{219C036E-4491-4079-ACB6-F90AE77BD38B}" type="presOf" srcId="{8D42CAA6-25D1-478C-B069-393608FABF66}" destId="{E77606B8-BE44-4CA2-8FA2-20B906F6E860}" srcOrd="0" destOrd="0" presId="urn:microsoft.com/office/officeart/2005/8/layout/hProcess11"/>
    <dgm:cxn modelId="{0B492E5C-6C59-4DEE-AB20-479B1FA2222B}" type="presOf" srcId="{0DD8230B-26F8-4C5E-AE3F-1C601ED20377}" destId="{32028D00-14E8-4772-A8DE-B53971F44DAF}" srcOrd="0" destOrd="0" presId="urn:microsoft.com/office/officeart/2005/8/layout/hProcess11"/>
    <dgm:cxn modelId="{AA46CBD8-B6E8-44C0-A3E8-C196EB388ADA}" srcId="{0DD8230B-26F8-4C5E-AE3F-1C601ED20377}" destId="{4F822AE1-86EB-46BA-AD98-B4C1C657A314}" srcOrd="2" destOrd="0" parTransId="{FEA41DBB-A150-4520-97DC-464B8CD0B69B}" sibTransId="{5C85C847-23DC-457F-BAC2-1905B83CF0CC}"/>
    <dgm:cxn modelId="{F3CE5713-B7DE-4832-B787-3EA7EB75A588}" srcId="{0DD8230B-26F8-4C5E-AE3F-1C601ED20377}" destId="{8D42CAA6-25D1-478C-B069-393608FABF66}" srcOrd="4" destOrd="0" parTransId="{0C26C596-3A9F-473C-90B1-ED2419AC687F}" sibTransId="{E85C9AEC-73F5-44CB-8EA6-6869E36E27A2}"/>
    <dgm:cxn modelId="{C633ADA8-017A-4ACC-9D31-3F18B734879D}" type="presOf" srcId="{F74949F2-8295-490C-852A-AC08D40CB4A0}" destId="{7EA44F52-202C-4030-B437-A6DAF8D83197}" srcOrd="0" destOrd="0" presId="urn:microsoft.com/office/officeart/2005/8/layout/hProcess11"/>
    <dgm:cxn modelId="{A64E0079-733C-4C36-A992-12ECD6F9341B}" srcId="{0DD8230B-26F8-4C5E-AE3F-1C601ED20377}" destId="{F74949F2-8295-490C-852A-AC08D40CB4A0}" srcOrd="3" destOrd="0" parTransId="{13865C22-7AC7-4026-B11C-0E18B569038A}" sibTransId="{892E922E-8786-4D5F-9CF1-6A0D07D24C64}"/>
    <dgm:cxn modelId="{D2FC3219-3A63-4DAD-A6D8-204C675329B5}" type="presParOf" srcId="{32028D00-14E8-4772-A8DE-B53971F44DAF}" destId="{D8A1FDCA-5B6C-4F79-A540-7B26DB9351F0}" srcOrd="0" destOrd="0" presId="urn:microsoft.com/office/officeart/2005/8/layout/hProcess11"/>
    <dgm:cxn modelId="{8B8BAC05-B9C7-4A6C-A1B7-0CC7DA52E920}" type="presParOf" srcId="{32028D00-14E8-4772-A8DE-B53971F44DAF}" destId="{9CFDC31E-F2A7-4FC2-A0B5-7078A377138D}" srcOrd="1" destOrd="0" presId="urn:microsoft.com/office/officeart/2005/8/layout/hProcess11"/>
    <dgm:cxn modelId="{3D3DF75B-F58F-4360-A976-FC169CD0BFD0}" type="presParOf" srcId="{9CFDC31E-F2A7-4FC2-A0B5-7078A377138D}" destId="{E14729AD-6FCA-458F-8F54-2E58AD6EA84B}" srcOrd="0" destOrd="0" presId="urn:microsoft.com/office/officeart/2005/8/layout/hProcess11"/>
    <dgm:cxn modelId="{D510F822-9E9F-4241-BC49-2ABA3607FED9}" type="presParOf" srcId="{E14729AD-6FCA-458F-8F54-2E58AD6EA84B}" destId="{EA55B867-94E9-4A7E-9D91-07C9C3397F90}" srcOrd="0" destOrd="0" presId="urn:microsoft.com/office/officeart/2005/8/layout/hProcess11"/>
    <dgm:cxn modelId="{7F8C241E-B28F-4940-8AFA-793AF10C4AF0}" type="presParOf" srcId="{E14729AD-6FCA-458F-8F54-2E58AD6EA84B}" destId="{CF7FEBC1-F1DE-429F-95C8-EEB442A10FDB}" srcOrd="1" destOrd="0" presId="urn:microsoft.com/office/officeart/2005/8/layout/hProcess11"/>
    <dgm:cxn modelId="{1DB4E35C-0B3F-4E53-9533-F68385ADAFC5}" type="presParOf" srcId="{E14729AD-6FCA-458F-8F54-2E58AD6EA84B}" destId="{7DCA3809-4810-4AD1-8AF2-122DC9705136}" srcOrd="2" destOrd="0" presId="urn:microsoft.com/office/officeart/2005/8/layout/hProcess11"/>
    <dgm:cxn modelId="{BC594673-9BE8-4016-8117-DBF48010265C}" type="presParOf" srcId="{9CFDC31E-F2A7-4FC2-A0B5-7078A377138D}" destId="{B89590E6-BD25-4864-BCDF-E0A5DBFB1238}" srcOrd="1" destOrd="0" presId="urn:microsoft.com/office/officeart/2005/8/layout/hProcess11"/>
    <dgm:cxn modelId="{ED7EA029-B937-4864-8190-6B1E7ABB342C}" type="presParOf" srcId="{9CFDC31E-F2A7-4FC2-A0B5-7078A377138D}" destId="{D9EF6E54-6215-42D6-85ED-279B8E572BD2}" srcOrd="2" destOrd="0" presId="urn:microsoft.com/office/officeart/2005/8/layout/hProcess11"/>
    <dgm:cxn modelId="{346CE817-1E4A-4D52-B3F7-A1C9E9AFD56F}" type="presParOf" srcId="{D9EF6E54-6215-42D6-85ED-279B8E572BD2}" destId="{7508F7DA-FB87-4D73-9E46-0325B6124699}" srcOrd="0" destOrd="0" presId="urn:microsoft.com/office/officeart/2005/8/layout/hProcess11"/>
    <dgm:cxn modelId="{D7116A73-C8D1-40D7-A9BF-EC20E7974A3D}" type="presParOf" srcId="{D9EF6E54-6215-42D6-85ED-279B8E572BD2}" destId="{01E91CD3-DF23-4CAC-88CA-0A31F3FD8BC5}" srcOrd="1" destOrd="0" presId="urn:microsoft.com/office/officeart/2005/8/layout/hProcess11"/>
    <dgm:cxn modelId="{B82B04CC-7E78-405D-AD36-90FE14776E1B}" type="presParOf" srcId="{D9EF6E54-6215-42D6-85ED-279B8E572BD2}" destId="{F6DB714A-D7C5-4E2F-9458-DB4FD0EF9ADE}" srcOrd="2" destOrd="0" presId="urn:microsoft.com/office/officeart/2005/8/layout/hProcess11"/>
    <dgm:cxn modelId="{490AA9AA-F1DC-499F-A77E-B496A085507E}" type="presParOf" srcId="{9CFDC31E-F2A7-4FC2-A0B5-7078A377138D}" destId="{93F12E72-1635-462E-87C7-1242B892E9C9}" srcOrd="3" destOrd="0" presId="urn:microsoft.com/office/officeart/2005/8/layout/hProcess11"/>
    <dgm:cxn modelId="{60E4ACA0-7AC3-495E-8897-6C19F2C883AD}" type="presParOf" srcId="{9CFDC31E-F2A7-4FC2-A0B5-7078A377138D}" destId="{2B836B35-364A-4216-BA5A-1530B5B53E78}" srcOrd="4" destOrd="0" presId="urn:microsoft.com/office/officeart/2005/8/layout/hProcess11"/>
    <dgm:cxn modelId="{8AD0A1DA-F88C-40D6-ABC2-A42113FDE7B7}" type="presParOf" srcId="{2B836B35-364A-4216-BA5A-1530B5B53E78}" destId="{2D0D6F8B-FA6A-4D35-8E5A-5D8AE8420FFE}" srcOrd="0" destOrd="0" presId="urn:microsoft.com/office/officeart/2005/8/layout/hProcess11"/>
    <dgm:cxn modelId="{6BAB38B4-3065-4A65-8533-524866000040}" type="presParOf" srcId="{2B836B35-364A-4216-BA5A-1530B5B53E78}" destId="{53C33CF5-4208-45B2-B9D4-DE45D9CC3957}" srcOrd="1" destOrd="0" presId="urn:microsoft.com/office/officeart/2005/8/layout/hProcess11"/>
    <dgm:cxn modelId="{007F8DB2-C5A5-4F0A-B8BE-3F4B5587996C}" type="presParOf" srcId="{2B836B35-364A-4216-BA5A-1530B5B53E78}" destId="{14DB3053-5959-4322-9FCB-1277DF7497AA}" srcOrd="2" destOrd="0" presId="urn:microsoft.com/office/officeart/2005/8/layout/hProcess11"/>
    <dgm:cxn modelId="{FBA1BF62-FEA9-42D4-8FEE-2C7DE733AFA5}" type="presParOf" srcId="{9CFDC31E-F2A7-4FC2-A0B5-7078A377138D}" destId="{7C338D9F-28AD-4B68-B6B6-FA4CB8384268}" srcOrd="5" destOrd="0" presId="urn:microsoft.com/office/officeart/2005/8/layout/hProcess11"/>
    <dgm:cxn modelId="{D046A3EA-B3D0-484A-9FC9-8ECA969ABA2E}" type="presParOf" srcId="{9CFDC31E-F2A7-4FC2-A0B5-7078A377138D}" destId="{8ECCB2F5-F607-42BB-897C-4D77F2AFFB72}" srcOrd="6" destOrd="0" presId="urn:microsoft.com/office/officeart/2005/8/layout/hProcess11"/>
    <dgm:cxn modelId="{65DA5EDF-3253-493F-B5A8-A2A2F06F40FC}" type="presParOf" srcId="{8ECCB2F5-F607-42BB-897C-4D77F2AFFB72}" destId="{7EA44F52-202C-4030-B437-A6DAF8D83197}" srcOrd="0" destOrd="0" presId="urn:microsoft.com/office/officeart/2005/8/layout/hProcess11"/>
    <dgm:cxn modelId="{F621EA3C-32DF-4C50-A5C6-C3F2DC91B9AA}" type="presParOf" srcId="{8ECCB2F5-F607-42BB-897C-4D77F2AFFB72}" destId="{E4954455-7488-4C4A-8E00-487669B88CBE}" srcOrd="1" destOrd="0" presId="urn:microsoft.com/office/officeart/2005/8/layout/hProcess11"/>
    <dgm:cxn modelId="{B85FFF3E-3143-45B2-B5BE-D1300F8CD6DC}" type="presParOf" srcId="{8ECCB2F5-F607-42BB-897C-4D77F2AFFB72}" destId="{5521A306-68EE-4A3B-B8A4-44A103DF4A88}" srcOrd="2" destOrd="0" presId="urn:microsoft.com/office/officeart/2005/8/layout/hProcess11"/>
    <dgm:cxn modelId="{12D791EB-3D8B-4210-A955-08255511C924}" type="presParOf" srcId="{9CFDC31E-F2A7-4FC2-A0B5-7078A377138D}" destId="{E8ECE691-B994-40F2-B376-9E3B03182115}" srcOrd="7" destOrd="0" presId="urn:microsoft.com/office/officeart/2005/8/layout/hProcess11"/>
    <dgm:cxn modelId="{C6122A85-18B1-4DCB-8186-C180EF54E031}" type="presParOf" srcId="{9CFDC31E-F2A7-4FC2-A0B5-7078A377138D}" destId="{9E793094-B2DB-4637-9824-76C6A41408DE}" srcOrd="8" destOrd="0" presId="urn:microsoft.com/office/officeart/2005/8/layout/hProcess11"/>
    <dgm:cxn modelId="{8889CC1B-AE7F-4477-AEA6-4F1FE2411504}" type="presParOf" srcId="{9E793094-B2DB-4637-9824-76C6A41408DE}" destId="{E77606B8-BE44-4CA2-8FA2-20B906F6E860}" srcOrd="0" destOrd="0" presId="urn:microsoft.com/office/officeart/2005/8/layout/hProcess11"/>
    <dgm:cxn modelId="{E34B3346-61F2-40E0-BA9C-EEBA2FE95602}" type="presParOf" srcId="{9E793094-B2DB-4637-9824-76C6A41408DE}" destId="{520A67CB-51EB-4968-BC2A-86D662AD4718}" srcOrd="1" destOrd="0" presId="urn:microsoft.com/office/officeart/2005/8/layout/hProcess11"/>
    <dgm:cxn modelId="{783F81F6-4AAE-4EF3-A427-C4F97C005340}" type="presParOf" srcId="{9E793094-B2DB-4637-9824-76C6A41408DE}" destId="{CEF9B30C-4661-4180-9CC9-A89F9DAE0A2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A1FDCA-5B6C-4F79-A540-7B26DB9351F0}">
      <dsp:nvSpPr>
        <dsp:cNvPr id="0" name=""/>
        <dsp:cNvSpPr/>
      </dsp:nvSpPr>
      <dsp:spPr>
        <a:xfrm>
          <a:off x="0" y="1455420"/>
          <a:ext cx="7239000" cy="194056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55B867-94E9-4A7E-9D91-07C9C3397F90}">
      <dsp:nvSpPr>
        <dsp:cNvPr id="0" name=""/>
        <dsp:cNvSpPr/>
      </dsp:nvSpPr>
      <dsp:spPr>
        <a:xfrm>
          <a:off x="2161" y="0"/>
          <a:ext cx="1636397" cy="194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Personal Archiving Advice</a:t>
          </a:r>
          <a:endParaRPr lang="en-US" sz="1800" kern="1200" dirty="0"/>
        </a:p>
      </dsp:txBody>
      <dsp:txXfrm>
        <a:off x="2161" y="0"/>
        <a:ext cx="1636397" cy="1940560"/>
      </dsp:txXfrm>
    </dsp:sp>
    <dsp:sp modelId="{CF7FEBC1-F1DE-429F-95C8-EEB442A10FDB}">
      <dsp:nvSpPr>
        <dsp:cNvPr id="0" name=""/>
        <dsp:cNvSpPr/>
      </dsp:nvSpPr>
      <dsp:spPr>
        <a:xfrm>
          <a:off x="577790" y="2183130"/>
          <a:ext cx="485140" cy="485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08F7DA-FB87-4D73-9E46-0325B6124699}">
      <dsp:nvSpPr>
        <dsp:cNvPr id="0" name=""/>
        <dsp:cNvSpPr/>
      </dsp:nvSpPr>
      <dsp:spPr>
        <a:xfrm>
          <a:off x="1674625" y="2910840"/>
          <a:ext cx="721337" cy="194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t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…</a:t>
          </a:r>
          <a:endParaRPr lang="en-US" sz="3100" kern="1200" dirty="0"/>
        </a:p>
      </dsp:txBody>
      <dsp:txXfrm>
        <a:off x="1674625" y="2910840"/>
        <a:ext cx="721337" cy="1940560"/>
      </dsp:txXfrm>
    </dsp:sp>
    <dsp:sp modelId="{01E91CD3-DF23-4CAC-88CA-0A31F3FD8BC5}">
      <dsp:nvSpPr>
        <dsp:cNvPr id="0" name=""/>
        <dsp:cNvSpPr/>
      </dsp:nvSpPr>
      <dsp:spPr>
        <a:xfrm>
          <a:off x="1792724" y="2183130"/>
          <a:ext cx="485140" cy="485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0D6F8B-FA6A-4D35-8E5A-5D8AE8420FFE}">
      <dsp:nvSpPr>
        <dsp:cNvPr id="0" name=""/>
        <dsp:cNvSpPr/>
      </dsp:nvSpPr>
      <dsp:spPr>
        <a:xfrm>
          <a:off x="2432029" y="0"/>
          <a:ext cx="1444708" cy="194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Levels of Digital Preservation</a:t>
          </a:r>
          <a:endParaRPr lang="en-US" sz="1800" kern="1200" dirty="0"/>
        </a:p>
      </dsp:txBody>
      <dsp:txXfrm>
        <a:off x="2432029" y="0"/>
        <a:ext cx="1444708" cy="1940560"/>
      </dsp:txXfrm>
    </dsp:sp>
    <dsp:sp modelId="{53C33CF5-4208-45B2-B9D4-DE45D9CC3957}">
      <dsp:nvSpPr>
        <dsp:cNvPr id="0" name=""/>
        <dsp:cNvSpPr/>
      </dsp:nvSpPr>
      <dsp:spPr>
        <a:xfrm>
          <a:off x="2911814" y="2183130"/>
          <a:ext cx="485140" cy="485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A44F52-202C-4030-B437-A6DAF8D83197}">
      <dsp:nvSpPr>
        <dsp:cNvPr id="0" name=""/>
        <dsp:cNvSpPr/>
      </dsp:nvSpPr>
      <dsp:spPr>
        <a:xfrm>
          <a:off x="3912805" y="2910840"/>
          <a:ext cx="721337" cy="194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t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…</a:t>
          </a:r>
          <a:endParaRPr lang="en-US" sz="3100" kern="1200" dirty="0"/>
        </a:p>
      </dsp:txBody>
      <dsp:txXfrm>
        <a:off x="3912805" y="2910840"/>
        <a:ext cx="721337" cy="1940560"/>
      </dsp:txXfrm>
    </dsp:sp>
    <dsp:sp modelId="{E4954455-7488-4C4A-8E00-487669B88CBE}">
      <dsp:nvSpPr>
        <dsp:cNvPr id="0" name=""/>
        <dsp:cNvSpPr/>
      </dsp:nvSpPr>
      <dsp:spPr>
        <a:xfrm>
          <a:off x="4030904" y="2183130"/>
          <a:ext cx="485140" cy="485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606B8-BE44-4CA2-8FA2-20B906F6E860}">
      <dsp:nvSpPr>
        <dsp:cNvPr id="0" name=""/>
        <dsp:cNvSpPr/>
      </dsp:nvSpPr>
      <dsp:spPr>
        <a:xfrm>
          <a:off x="4670209" y="0"/>
          <a:ext cx="1842728" cy="194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Formal Certifications &amp; Audits</a:t>
          </a:r>
          <a:endParaRPr lang="en-US" sz="1800" kern="1200" dirty="0"/>
        </a:p>
      </dsp:txBody>
      <dsp:txXfrm>
        <a:off x="4670209" y="0"/>
        <a:ext cx="1842728" cy="1940560"/>
      </dsp:txXfrm>
    </dsp:sp>
    <dsp:sp modelId="{520A67CB-51EB-4968-BC2A-86D662AD4718}">
      <dsp:nvSpPr>
        <dsp:cNvPr id="0" name=""/>
        <dsp:cNvSpPr/>
      </dsp:nvSpPr>
      <dsp:spPr>
        <a:xfrm>
          <a:off x="5349004" y="2183130"/>
          <a:ext cx="485140" cy="485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2DADE-54C0-447A-B2DC-A4F83579F853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63453-20B9-4A21-96B8-2C0A9217E1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preservation.gov/ndsa/activities/levels.html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http://www.digitalpreservation.gov/ndsa/activities/levels.html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3423B-E223-42C0-8D9F-3C3A568FC3EF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F6283D-F07D-457C-87F0-7BBA3DE2E9AA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C80CDA-0632-47A9-99A4-F152012BCA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F6283D-F07D-457C-87F0-7BBA3DE2E9AA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0CDA-0632-47A9-99A4-F152012BCA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F6283D-F07D-457C-87F0-7BBA3DE2E9AA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0CDA-0632-47A9-99A4-F152012BCA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F6283D-F07D-457C-87F0-7BBA3DE2E9AA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0CDA-0632-47A9-99A4-F152012BCA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F6283D-F07D-457C-87F0-7BBA3DE2E9AA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0CDA-0632-47A9-99A4-F152012BCA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F6283D-F07D-457C-87F0-7BBA3DE2E9AA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0CDA-0632-47A9-99A4-F152012BCA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F6283D-F07D-457C-87F0-7BBA3DE2E9AA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0CDA-0632-47A9-99A4-F152012BCA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F6283D-F07D-457C-87F0-7BBA3DE2E9AA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0CDA-0632-47A9-99A4-F152012BCA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F6283D-F07D-457C-87F0-7BBA3DE2E9AA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0CDA-0632-47A9-99A4-F152012BCA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F6283D-F07D-457C-87F0-7BBA3DE2E9AA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80CDA-0632-47A9-99A4-F152012BCA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F6283D-F07D-457C-87F0-7BBA3DE2E9AA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C80CDA-0632-47A9-99A4-F152012BCAB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6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F6283D-F07D-457C-87F0-7BBA3DE2E9AA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C80CDA-0632-47A9-99A4-F152012BCA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green_nds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76600" cy="6532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green_nds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76600" cy="6532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green_nds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76600" cy="6532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green_nds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76600" cy="6532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green_nds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76600" cy="6532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green_nds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76600" cy="6532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green_nds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76600" cy="6532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green_nds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76600" cy="6532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green_nds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76600" cy="6532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green_nds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76600" cy="6532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green_nds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76600" cy="6532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green_nds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76600" cy="6532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green_nds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76600" cy="6532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green_nds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76600" cy="6532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C6F8B-53F6-4FDE-B182-683AEC4CA8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11E95-6E41-4E5A-8646-C8227CEB2B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green_nds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76600" cy="6532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preservation.gov/ndsa/activities/levels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 NDSA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WGBH, Boston MA</a:t>
            </a:r>
          </a:p>
          <a:p>
            <a:r>
              <a:rPr lang="en-US" dirty="0" smtClean="0"/>
              <a:t>May 10, 2013</a:t>
            </a:r>
          </a:p>
          <a:p>
            <a:r>
              <a:rPr lang="en-US" dirty="0" smtClean="0"/>
              <a:t>Andrea Goethals, Harvard Library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Levels of Digital Preservation, v1</a:t>
            </a:r>
            <a:endParaRPr lang="en-US" sz="40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80999" y="1371601"/>
          <a:ext cx="8305802" cy="5423934"/>
        </p:xfrm>
        <a:graphic>
          <a:graphicData uri="http://schemas.openxmlformats.org/drawingml/2006/table">
            <a:tbl>
              <a:tblPr/>
              <a:tblGrid>
                <a:gridCol w="1564166"/>
                <a:gridCol w="1549037"/>
                <a:gridCol w="1730587"/>
                <a:gridCol w="1730587"/>
                <a:gridCol w="1731425"/>
              </a:tblGrid>
              <a:tr h="457199"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6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Level 1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Protect your data)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Level 2 (Know your data)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Level 3 (Monitor your data)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Level 4 (Repair your data)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560"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Storage and 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Geographic 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Location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Two complete copies that are not collocated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For data on heterogeneous media (optical discs, hard drives, etc.) get the content off the medium and into your storage system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At least three complete copies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At least one copy in a different geographic location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Document your storage system(s) and storage media and what you need to use them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At least one copy in a geographic location with a different disaster threat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Obsolescence monitoring process for your storage system(s) and media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At least three copies in geographic locations with different disaster threats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Have a comprehensive plan in place that will keep files and metadata on currently accessible media or systems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5055"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File Fixity </a:t>
                      </a:r>
                      <a:endParaRPr lang="en-US" sz="1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and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Data </a:t>
                      </a:r>
                      <a:endParaRPr lang="en-US" sz="1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Integrity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Check file fixity on ingest if it has been provided with the content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Create fixity info if it wasn’t provided with the content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Check fixity on all ingests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Use write-blockers when working with original media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Virus-check high risk content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Check fixity of content at fixed intervals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Maintain logs of fixity info; supply audit on demand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Ability to detect corrupt data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Virus-check all content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Check fixity of all content in response to specific events or activities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Ability to replace/repair corrupted data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Ensure no one person has write access to all copies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549"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Information </a:t>
                      </a:r>
                      <a:endParaRPr lang="en-US" sz="1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8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Security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Identify who has read, write, move and delete authorization to individual files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Restrict who has those authorizations to individual files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Document access restrictions for content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Maintain logs of who performed what actions on files, including deletions and preservation actions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Perform audit of logs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33"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Metadata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Inventory of content and its storage location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Ensure backup and non-collocation of inventory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Store administrative metadata</a:t>
                      </a:r>
                    </a:p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Store transformative metadata and log events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Store standard technical and descriptive metadata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Store standard preservation metadata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538"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File Formats</a:t>
                      </a: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342" marR="45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When you can give input into the creation of digital files encourage use of a limited set of known open formats and codecs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Inventory of file formats in use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Monitor file format obsolescence issues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Perform format migrations, emulation and similar activities as needed</a:t>
                      </a: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133600" y="3657600"/>
            <a:ext cx="6400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38862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http://www.digitalpreservation.gov/ndsa/activities/levels.html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Storage and Geographic Location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/>
                        <a:t>Level 1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kern="1200" dirty="0" smtClean="0"/>
                        <a:t>Protect your data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/>
                        <a:t>Level 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kern="1200" dirty="0" smtClean="0"/>
                        <a:t>Know your data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3</a:t>
                      </a:r>
                    </a:p>
                    <a:p>
                      <a:r>
                        <a:rPr lang="en-US" dirty="0" smtClean="0"/>
                        <a:t>Monitor your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4</a:t>
                      </a:r>
                    </a:p>
                    <a:p>
                      <a:r>
                        <a:rPr lang="en-US" dirty="0" smtClean="0"/>
                        <a:t>Repair your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Two complete copies</a:t>
                      </a:r>
                      <a:r>
                        <a:rPr lang="en-US" baseline="0" dirty="0" smtClean="0"/>
                        <a:t> that are not collocated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For data on heterogeneous media (optical discs, hard drives, etc.) get the content off the medium and into your storage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least three complete copies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At least one copy in a different geographic</a:t>
                      </a:r>
                      <a:r>
                        <a:rPr lang="en-US" baseline="0" dirty="0" smtClean="0"/>
                        <a:t> location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Document your storage systems(s) and storage media and what you need to use them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least one copy in a geographic location with a different</a:t>
                      </a:r>
                      <a:r>
                        <a:rPr lang="en-US" baseline="0" dirty="0" smtClean="0"/>
                        <a:t> disaster threat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Obsolescence monitoring for your storage system(s) and 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least three copies in geographic locations with different disaster threats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Have a comprehensive plan in place that will keep files and metadata on currently accessible media or systems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File Fixity and Data Integrity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Level 1</a:t>
                      </a:r>
                    </a:p>
                    <a:p>
                      <a:r>
                        <a:rPr lang="en-US" dirty="0" smtClean="0"/>
                        <a:t>Protect your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2</a:t>
                      </a:r>
                    </a:p>
                    <a:p>
                      <a:r>
                        <a:rPr lang="en-US" dirty="0" smtClean="0"/>
                        <a:t>Know your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3</a:t>
                      </a:r>
                    </a:p>
                    <a:p>
                      <a:r>
                        <a:rPr lang="en-US" dirty="0" smtClean="0"/>
                        <a:t>Monitor your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4</a:t>
                      </a:r>
                    </a:p>
                    <a:p>
                      <a:r>
                        <a:rPr lang="en-US" dirty="0" smtClean="0"/>
                        <a:t>Repair your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Check file fixity on ingest if</a:t>
                      </a:r>
                      <a:r>
                        <a:rPr lang="en-US" baseline="0" dirty="0" smtClean="0"/>
                        <a:t> it has been provided with the content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Create fixity info if it wasn’t provided with the 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 fixity</a:t>
                      </a:r>
                      <a:r>
                        <a:rPr lang="en-US" baseline="0" dirty="0" smtClean="0"/>
                        <a:t> on all ingests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Use write-blockers when working with original media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Virus-check high risk 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 fixity of content at fixed intervals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Maintain</a:t>
                      </a:r>
                      <a:r>
                        <a:rPr lang="en-US" baseline="0" dirty="0" smtClean="0"/>
                        <a:t> logs of fixity info; supply audit on demand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Ability to detect corrupt data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Virus-check all 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 fixity of all content in response to specific</a:t>
                      </a:r>
                      <a:r>
                        <a:rPr lang="en-US" baseline="0" dirty="0" smtClean="0"/>
                        <a:t> events or activities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Ability to replace/repair corrupted data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Ensure no one person has write access to all copies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Information Security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Level 1</a:t>
                      </a:r>
                    </a:p>
                    <a:p>
                      <a:r>
                        <a:rPr lang="en-US" dirty="0" smtClean="0"/>
                        <a:t>Protect your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2</a:t>
                      </a:r>
                    </a:p>
                    <a:p>
                      <a:r>
                        <a:rPr lang="en-US" dirty="0" smtClean="0"/>
                        <a:t>Know your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3</a:t>
                      </a:r>
                    </a:p>
                    <a:p>
                      <a:r>
                        <a:rPr lang="en-US" dirty="0" smtClean="0"/>
                        <a:t>Monitor your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4</a:t>
                      </a:r>
                    </a:p>
                    <a:p>
                      <a:r>
                        <a:rPr lang="en-US" dirty="0" smtClean="0"/>
                        <a:t>Repair your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Identify who has read, write, move and delete authorization to individual files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Restrict who has those authorizations to individual files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access restrictions</a:t>
                      </a:r>
                      <a:r>
                        <a:rPr lang="en-US" baseline="0" dirty="0" smtClean="0"/>
                        <a:t> for 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Maintain logs</a:t>
                      </a:r>
                      <a:r>
                        <a:rPr lang="en-US" baseline="0" dirty="0" smtClean="0"/>
                        <a:t> of who performed what actions on files, including deletions and preservation 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Perform audit of logs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sz="4000" dirty="0" smtClean="0"/>
              <a:t>Metadata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Level 1</a:t>
                      </a:r>
                    </a:p>
                    <a:p>
                      <a:r>
                        <a:rPr lang="en-US" dirty="0" smtClean="0"/>
                        <a:t>Protect your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2</a:t>
                      </a:r>
                    </a:p>
                    <a:p>
                      <a:r>
                        <a:rPr lang="en-US" dirty="0" smtClean="0"/>
                        <a:t>Know your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3</a:t>
                      </a:r>
                    </a:p>
                    <a:p>
                      <a:r>
                        <a:rPr lang="en-US" dirty="0" smtClean="0"/>
                        <a:t>Monitor your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4</a:t>
                      </a:r>
                    </a:p>
                    <a:p>
                      <a:r>
                        <a:rPr lang="en-US" dirty="0" smtClean="0"/>
                        <a:t>Repair your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Inventory of content and its storage location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Ensure backup and non-collocation of inventory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Store administrative metadata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Store</a:t>
                      </a:r>
                      <a:r>
                        <a:rPr lang="en-US" baseline="0" dirty="0" smtClean="0"/>
                        <a:t> transformative metadata and log 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Store</a:t>
                      </a:r>
                      <a:r>
                        <a:rPr lang="en-US" baseline="0" dirty="0" smtClean="0"/>
                        <a:t> standards technical and descriptive metadata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Store standard preservation metadata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File Formats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Level 1</a:t>
                      </a:r>
                    </a:p>
                    <a:p>
                      <a:r>
                        <a:rPr lang="en-US" dirty="0" smtClean="0"/>
                        <a:t>Protect your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2</a:t>
                      </a:r>
                    </a:p>
                    <a:p>
                      <a:r>
                        <a:rPr lang="en-US" dirty="0" smtClean="0"/>
                        <a:t>Know your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3</a:t>
                      </a:r>
                    </a:p>
                    <a:p>
                      <a:r>
                        <a:rPr lang="en-US" dirty="0" smtClean="0"/>
                        <a:t>Monitor your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4</a:t>
                      </a:r>
                    </a:p>
                    <a:p>
                      <a:r>
                        <a:rPr lang="en-US" dirty="0" smtClean="0"/>
                        <a:t>Repair your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When you can give input into the creation of digital files, encourage</a:t>
                      </a:r>
                      <a:r>
                        <a:rPr lang="en-US" baseline="0" dirty="0" smtClean="0"/>
                        <a:t> use of a limited set of known open formats and codecs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Inventory of file</a:t>
                      </a:r>
                      <a:r>
                        <a:rPr lang="en-US" baseline="0" dirty="0" smtClean="0"/>
                        <a:t> formats in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Monitor file format obsolescence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Perform format migrations, emulation and similar activities as needed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community consensus on best practices</a:t>
            </a:r>
          </a:p>
          <a:p>
            <a:r>
              <a:rPr lang="en-US" dirty="0" smtClean="0"/>
              <a:t>Preservation service choices</a:t>
            </a:r>
          </a:p>
          <a:p>
            <a:r>
              <a:rPr lang="en-US" dirty="0" smtClean="0"/>
              <a:t>Assessments – how do we compare with best practices?</a:t>
            </a:r>
          </a:p>
          <a:p>
            <a:pPr lvl="1"/>
            <a:r>
              <a:rPr lang="en-US" dirty="0" smtClean="0"/>
              <a:t>What should we improve </a:t>
            </a:r>
            <a:r>
              <a:rPr lang="en-US" u="sng" dirty="0" smtClean="0"/>
              <a:t>next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Where do we excel?</a:t>
            </a:r>
          </a:p>
          <a:p>
            <a:pPr lvl="1"/>
            <a:r>
              <a:rPr lang="en-US" dirty="0" smtClean="0"/>
              <a:t>How will we improve after project X?</a:t>
            </a:r>
          </a:p>
          <a:p>
            <a:pPr lvl="1"/>
            <a:r>
              <a:rPr lang="en-US" dirty="0" smtClean="0"/>
              <a:t>How have we improved over time?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Self-assessment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766060"/>
          <a:ext cx="8229600" cy="3482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/>
                <a:gridCol w="1371600"/>
                <a:gridCol w="1447800"/>
                <a:gridCol w="1447800"/>
                <a:gridCol w="1295400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Level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One</a:t>
                      </a:r>
                      <a:endParaRPr lang="en-US" sz="1600" b="1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Level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Two</a:t>
                      </a:r>
                      <a:endParaRPr lang="en-US" sz="1600" b="1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Level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Three</a:t>
                      </a:r>
                      <a:endParaRPr lang="en-US" sz="1600" b="1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Level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Four</a:t>
                      </a:r>
                      <a:endParaRPr lang="en-US" sz="1600" b="1" dirty="0"/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Storage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&amp; Geographic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Location</a:t>
                      </a:r>
                      <a:endParaRPr lang="en-US" sz="1600" dirty="0"/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File Fixity and Data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Integrity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Information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Security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Metadata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File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Formats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1617077"/>
            <a:ext cx="4572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057400"/>
            <a:ext cx="4572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1617077"/>
            <a:ext cx="457200" cy="2286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2057400"/>
            <a:ext cx="4572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15621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= satisfied with implementation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19812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= will be satisfied with implementation</a:t>
            </a:r>
          </a:p>
          <a:p>
            <a:r>
              <a:rPr lang="en-US" sz="1600" dirty="0">
                <a:solidFill>
                  <a:prstClr val="black"/>
                </a:solidFill>
              </a:rPr>
              <a:t>after current enhancement project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5400" y="15621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= implemented but could be improved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5400" y="1978223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= not implemented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you can help: provide feedback!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Revisions will continue until the Levels stabilize on a broad professional consensus.</a:t>
            </a:r>
          </a:p>
          <a:p>
            <a:r>
              <a:rPr lang="en-US" dirty="0" smtClean="0"/>
              <a:t>Comments received by 8/31/2013 can affect the next revision</a:t>
            </a:r>
          </a:p>
          <a:p>
            <a:r>
              <a:rPr lang="en-US" dirty="0" smtClean="0"/>
              <a:t>Send comments by e-mailing the </a:t>
            </a:r>
            <a:r>
              <a:rPr lang="en-US" dirty="0" smtClean="0"/>
              <a:t>addresses </a:t>
            </a:r>
            <a:r>
              <a:rPr lang="en-US" dirty="0" smtClean="0"/>
              <a:t>listed </a:t>
            </a:r>
            <a:r>
              <a:rPr lang="en-US" dirty="0" smtClean="0"/>
              <a:t>at </a:t>
            </a:r>
            <a:r>
              <a:rPr lang="en-US" sz="2400" dirty="0" smtClean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digitalpreservation.gov/ndsa/activities/levels.html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NDSR Boston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IMLS-funded Residency Project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NDSA Levels of Digital Preservation</a:t>
            </a:r>
          </a:p>
          <a:p>
            <a:r>
              <a:rPr lang="en-US" dirty="0" smtClean="0"/>
              <a:t>NDSR Boston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NDS*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Digital Stewardship Residency</a:t>
            </a:r>
          </a:p>
          <a:p>
            <a:r>
              <a:rPr lang="en-US" dirty="0" smtClean="0"/>
              <a:t>New residency program created by the Library of Congress (LC) with the Institute of Museum and Library Services (IMLS) </a:t>
            </a:r>
          </a:p>
          <a:p>
            <a:r>
              <a:rPr lang="en-US" dirty="0" smtClean="0"/>
              <a:t>To develop the next generation of stewards to collect, manage, preserve and make accessible our digital assets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NDSR DC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Cohort model (social learning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Focus on digital stewardship</a:t>
            </a:r>
          </a:p>
          <a:p>
            <a:r>
              <a:rPr lang="en-US" dirty="0" smtClean="0"/>
              <a:t>Graduates of any masters program</a:t>
            </a:r>
          </a:p>
          <a:p>
            <a:r>
              <a:rPr lang="en-US" dirty="0" smtClean="0"/>
              <a:t>Round out what’s needed for a successful career</a:t>
            </a:r>
          </a:p>
          <a:p>
            <a:pPr lvl="1"/>
            <a:r>
              <a:rPr lang="en-US" dirty="0" smtClean="0"/>
              <a:t>Hands-on experience with real projects in real world settings</a:t>
            </a:r>
          </a:p>
          <a:p>
            <a:pPr lvl="1"/>
            <a:r>
              <a:rPr lang="en-US" dirty="0" smtClean="0"/>
              <a:t>Building of portfolio, professional network, presentation skills</a:t>
            </a:r>
            <a:endParaRPr lang="en-US" dirty="0" smtClean="0"/>
          </a:p>
          <a:p>
            <a:r>
              <a:rPr lang="en-US" dirty="0" smtClean="0"/>
              <a:t>Directly beneficial to host institutions</a:t>
            </a:r>
          </a:p>
          <a:p>
            <a:pPr lvl="1"/>
            <a:r>
              <a:rPr lang="en-US" dirty="0" smtClean="0"/>
              <a:t>Projects proposed by them</a:t>
            </a:r>
          </a:p>
          <a:p>
            <a:pPr lvl="1"/>
            <a:r>
              <a:rPr lang="en-US" dirty="0" smtClean="0"/>
              <a:t>Collaborate with the other host institutions</a:t>
            </a:r>
          </a:p>
          <a:p>
            <a:pPr lvl="1"/>
            <a:r>
              <a:rPr lang="en-US" dirty="0" smtClean="0"/>
              <a:t>Exposure to program training material, resident tools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Residency Model Highlights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Washington D.C.-area hosts</a:t>
            </a:r>
          </a:p>
          <a:p>
            <a:pPr lvl="1"/>
            <a:r>
              <a:rPr lang="en-US" dirty="0" smtClean="0"/>
              <a:t>Project proposals</a:t>
            </a:r>
          </a:p>
          <a:p>
            <a:r>
              <a:rPr lang="en-US" dirty="0" smtClean="0"/>
              <a:t>10 recent master’s graduates</a:t>
            </a:r>
          </a:p>
          <a:p>
            <a:pPr lvl="1"/>
            <a:r>
              <a:rPr lang="en-US" dirty="0" smtClean="0"/>
              <a:t>Apply and choose top 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NDSR DC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10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Developing and promoting policies and services to make digital assets of research libraries accessible (Association of Research Libraries)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Management and preservation of digital assets (Dumbarton Oaks)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Born-digital preservation (</a:t>
            </a:r>
            <a:r>
              <a:rPr lang="en-US" sz="2000" dirty="0" err="1" smtClean="0"/>
              <a:t>Folger</a:t>
            </a:r>
            <a:r>
              <a:rPr lang="en-US" sz="2000" dirty="0" smtClean="0"/>
              <a:t> Shakespeare Library)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Taking action to mitigate format obsolescence (Library of Congress)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Developing a thematic web archive collection (National Library of Medicine)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The digital dissemination challenge (National Security Archive)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Broadcast media archive: appraisal and evaluation of at-risk media to support digitization initiative (PBS)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Time-based media art: specialized requirements for trustworthy digital repositories (Smithsonian Institution Archives)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Accessing born-digital literary materials (University of Maryland Libraries and MITH)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err="1" smtClean="0"/>
              <a:t>eArchives</a:t>
            </a:r>
            <a:r>
              <a:rPr lang="en-US" sz="2000" dirty="0" smtClean="0"/>
              <a:t>: memory of the world bank (World Bank Group Archives)</a:t>
            </a:r>
            <a:endParaRPr lang="en-US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Begins with an intensive 2-week immersion workshop at LC on digital stewardship</a:t>
            </a:r>
          </a:p>
          <a:p>
            <a:r>
              <a:rPr lang="en-US" dirty="0" smtClean="0"/>
              <a:t>Residents transfer to 1 of 10 </a:t>
            </a:r>
            <a:r>
              <a:rPr lang="en-US" dirty="0" smtClean="0"/>
              <a:t>Wash. D.C. </a:t>
            </a:r>
            <a:r>
              <a:rPr lang="en-US" dirty="0" smtClean="0"/>
              <a:t>institutions for 9 months</a:t>
            </a:r>
          </a:p>
          <a:p>
            <a:pPr lvl="1"/>
            <a:r>
              <a:rPr lang="en-US" dirty="0" smtClean="0"/>
              <a:t>Hands-on </a:t>
            </a:r>
            <a:r>
              <a:rPr lang="en-US" dirty="0" smtClean="0"/>
              <a:t>experience working on digital stewardship project(s)</a:t>
            </a:r>
          </a:p>
          <a:p>
            <a:pPr lvl="1"/>
            <a:r>
              <a:rPr lang="en-US" dirty="0" smtClean="0"/>
              <a:t>With the cohort attend guest lectures, field trips, make presentations</a:t>
            </a:r>
          </a:p>
          <a:p>
            <a:pPr lvl="1"/>
            <a:r>
              <a:rPr lang="en-US" dirty="0" smtClean="0"/>
              <a:t>Start to build portfolio and professional network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NDSR DC: Residency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Hosts already identified</a:t>
            </a:r>
          </a:p>
          <a:p>
            <a:r>
              <a:rPr lang="en-US" dirty="0" smtClean="0"/>
              <a:t>Selected residents will be notified next week</a:t>
            </a:r>
          </a:p>
          <a:p>
            <a:r>
              <a:rPr lang="en-US" dirty="0" smtClean="0"/>
              <a:t>Sept. 2013: Immersion workshop</a:t>
            </a:r>
          </a:p>
          <a:p>
            <a:r>
              <a:rPr lang="en-US" dirty="0" smtClean="0"/>
              <a:t>Sept 2013 – May 2014: Residency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NDSR DC: Timeframe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IMLS-funded grants</a:t>
            </a:r>
          </a:p>
          <a:p>
            <a:r>
              <a:rPr lang="en-US" dirty="0" smtClean="0"/>
              <a:t>Two geographic areas</a:t>
            </a:r>
          </a:p>
          <a:p>
            <a:pPr lvl="1"/>
            <a:r>
              <a:rPr lang="en-US" dirty="0" smtClean="0"/>
              <a:t>NDSR Boston (Harvard / MIT)</a:t>
            </a:r>
          </a:p>
          <a:p>
            <a:pPr lvl="1"/>
            <a:r>
              <a:rPr lang="en-US" dirty="0" smtClean="0"/>
              <a:t>NDSR New York (METRO)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Replicating the model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Timeframe (June 2013 – June 2016)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Year 1: planning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Year 2: 1</a:t>
            </a:r>
            <a:r>
              <a:rPr lang="en-US" baseline="30000" dirty="0" smtClean="0"/>
              <a:t>st</a:t>
            </a:r>
            <a:r>
              <a:rPr lang="en-US" dirty="0" smtClean="0"/>
              <a:t> round of residents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April 2014: Hosts identified for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round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Year 3: 2</a:t>
            </a:r>
            <a:r>
              <a:rPr lang="en-US" baseline="30000" dirty="0" smtClean="0"/>
              <a:t>nd</a:t>
            </a:r>
            <a:r>
              <a:rPr lang="en-US" dirty="0" smtClean="0"/>
              <a:t> round of residents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April 2015: Hosts identified for 2</a:t>
            </a:r>
            <a:r>
              <a:rPr lang="en-US" baseline="30000" dirty="0" smtClean="0"/>
              <a:t>nd</a:t>
            </a:r>
            <a:r>
              <a:rPr lang="en-US" dirty="0" smtClean="0"/>
              <a:t> round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NDSR Boston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Coordinated by an academic inst. (Harvard)</a:t>
            </a:r>
          </a:p>
          <a:p>
            <a:r>
              <a:rPr lang="en-US" dirty="0" smtClean="0"/>
              <a:t>Produce curriculum resources and model documents</a:t>
            </a:r>
          </a:p>
          <a:p>
            <a:r>
              <a:rPr lang="en-US" dirty="0" smtClean="0"/>
              <a:t>Train-the-Trainers workshop</a:t>
            </a:r>
          </a:p>
          <a:p>
            <a:r>
              <a:rPr lang="en-US" dirty="0" smtClean="0"/>
              <a:t>Great environment for residents</a:t>
            </a:r>
          </a:p>
          <a:p>
            <a:pPr lvl="1"/>
            <a:r>
              <a:rPr lang="en-US" dirty="0" smtClean="0"/>
              <a:t>Public transportation system</a:t>
            </a:r>
          </a:p>
          <a:p>
            <a:pPr lvl="1"/>
            <a:r>
              <a:rPr lang="en-US" dirty="0" smtClean="0"/>
              <a:t>Rich with potential host institutions</a:t>
            </a:r>
          </a:p>
          <a:p>
            <a:pPr lvl="1"/>
            <a:r>
              <a:rPr lang="en-US" dirty="0" smtClean="0"/>
              <a:t>Many potential guest lecturers, site visits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NDSR Boston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1336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Thanks!</a:t>
            </a: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Digital Preservation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Guidelines created by the NDSA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igitalpreservation.gov/images/cont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2900" y="1981200"/>
            <a:ext cx="800100" cy="809626"/>
          </a:xfrm>
          <a:prstGeom prst="rect">
            <a:avLst/>
          </a:prstGeom>
          <a:noFill/>
        </p:spPr>
      </p:pic>
      <p:pic>
        <p:nvPicPr>
          <p:cNvPr id="1028" name="Picture 4" descr="http://www.digitalpreservation.gov/images/standard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4987" y="3048000"/>
            <a:ext cx="809625" cy="800100"/>
          </a:xfrm>
          <a:prstGeom prst="rect">
            <a:avLst/>
          </a:prstGeom>
          <a:noFill/>
        </p:spPr>
      </p:pic>
      <p:pic>
        <p:nvPicPr>
          <p:cNvPr id="1030" name="Picture 6" descr="http://www.digitalpreservation.gov/images/infrastructur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800600"/>
            <a:ext cx="809625" cy="809626"/>
          </a:xfrm>
          <a:prstGeom prst="rect">
            <a:avLst/>
          </a:prstGeom>
          <a:noFill/>
        </p:spPr>
      </p:pic>
      <p:pic>
        <p:nvPicPr>
          <p:cNvPr id="1032" name="Picture 8" descr="http://www.digitalpreservation.gov/images/innovatio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4800600"/>
            <a:ext cx="809625" cy="809626"/>
          </a:xfrm>
          <a:prstGeom prst="rect">
            <a:avLst/>
          </a:prstGeom>
          <a:noFill/>
        </p:spPr>
      </p:pic>
      <p:pic>
        <p:nvPicPr>
          <p:cNvPr id="1034" name="Picture 10" descr="http://www.digitalpreservation.gov/images/outreach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7000" y="3048000"/>
            <a:ext cx="809625" cy="809626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6477000" y="3124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Standards &amp; Practices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3600" y="5029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Infrastructure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0" y="5029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prstClr val="black"/>
                </a:solidFill>
              </a:rPr>
              <a:t>Innovation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6800" y="3276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prstClr val="black"/>
                </a:solidFill>
              </a:rPr>
              <a:t>Outreach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0" y="1524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Content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NDSA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324601" y="1219200"/>
            <a:ext cx="175259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Diverse working groups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2971800" y="2438400"/>
            <a:ext cx="3124200" cy="3048000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26" name="Picture 2" descr="http://www.digitalpreservation.gov/images/cont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2900" y="1981200"/>
            <a:ext cx="800100" cy="809626"/>
          </a:xfrm>
          <a:prstGeom prst="rect">
            <a:avLst/>
          </a:prstGeom>
          <a:noFill/>
        </p:spPr>
      </p:pic>
      <p:pic>
        <p:nvPicPr>
          <p:cNvPr id="1028" name="Picture 4" descr="http://www.digitalpreservation.gov/images/standard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4987" y="3048000"/>
            <a:ext cx="809625" cy="800100"/>
          </a:xfrm>
          <a:prstGeom prst="rect">
            <a:avLst/>
          </a:prstGeom>
          <a:noFill/>
        </p:spPr>
      </p:pic>
      <p:pic>
        <p:nvPicPr>
          <p:cNvPr id="1030" name="Picture 6" descr="http://www.digitalpreservation.gov/images/infrastructur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4800600"/>
            <a:ext cx="809625" cy="809626"/>
          </a:xfrm>
          <a:prstGeom prst="rect">
            <a:avLst/>
          </a:prstGeom>
          <a:noFill/>
        </p:spPr>
      </p:pic>
      <p:pic>
        <p:nvPicPr>
          <p:cNvPr id="1032" name="Picture 8" descr="http://www.digitalpreservation.gov/images/innovati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4800600"/>
            <a:ext cx="809625" cy="809626"/>
          </a:xfrm>
          <a:prstGeom prst="rect">
            <a:avLst/>
          </a:prstGeom>
          <a:noFill/>
        </p:spPr>
      </p:pic>
      <p:pic>
        <p:nvPicPr>
          <p:cNvPr id="1034" name="Picture 10" descr="http://www.digitalpreservation.gov/images/outreach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67000" y="3048000"/>
            <a:ext cx="809625" cy="809626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6477000" y="3124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Standards &amp; Practices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3600" y="5029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Infrastructure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0" y="5029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prstClr val="black"/>
                </a:solidFill>
              </a:rPr>
              <a:t>Innovation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6800" y="3276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prstClr val="black"/>
                </a:solidFill>
              </a:rPr>
              <a:t>Outreach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0" y="1524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Content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200" y="342007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Levels of Digital Preservation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Need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Simple, practical, documented levels of preservation services reflecting best practices, </a:t>
            </a:r>
            <a:r>
              <a:rPr lang="en-US" b="1" dirty="0" smtClean="0"/>
              <a:t>broadly</a:t>
            </a:r>
            <a:r>
              <a:rPr lang="en-US" dirty="0" smtClean="0"/>
              <a:t> </a:t>
            </a:r>
            <a:r>
              <a:rPr lang="en-US" b="1" dirty="0" smtClean="0"/>
              <a:t>useful</a:t>
            </a:r>
          </a:p>
          <a:p>
            <a:pPr lvl="1"/>
            <a:r>
              <a:rPr lang="en-US" dirty="0" smtClean="0"/>
              <a:t>For those just starting out &amp; those with mature programs</a:t>
            </a:r>
          </a:p>
          <a:p>
            <a:pPr lvl="1"/>
            <a:r>
              <a:rPr lang="en-US" dirty="0" smtClean="0"/>
              <a:t>Independent of formats, storage systems</a:t>
            </a:r>
          </a:p>
          <a:p>
            <a:pPr lvl="1"/>
            <a:r>
              <a:rPr lang="en-US" dirty="0" smtClean="0"/>
              <a:t>Useful to educators &amp; implementers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Niche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47800" y="1397000"/>
          <a:ext cx="72390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Levels of Digital Preservation, v1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506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80010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Level 1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sym typeface="Symbol"/>
                        </a:rPr>
                        <a:t>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Level 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sym typeface="Symbol"/>
                        </a:rPr>
                        <a:t>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Level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sym typeface="Symbol"/>
                        </a:rPr>
                        <a:t>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Level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sym typeface="Symbol"/>
                        </a:rPr>
                        <a:t>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1 </a:t>
                      </a:r>
                      <a:r>
                        <a:rPr lang="en-US" sz="2800" dirty="0" smtClean="0">
                          <a:sym typeface="Symbol"/>
                        </a:rPr>
                        <a:t>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2 </a:t>
                      </a:r>
                      <a:r>
                        <a:rPr lang="en-US" sz="2800" dirty="0" smtClean="0">
                          <a:sym typeface="Symbol"/>
                        </a:rPr>
                        <a:t>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3 </a:t>
                      </a:r>
                      <a:r>
                        <a:rPr lang="en-US" sz="2800" dirty="0" smtClean="0">
                          <a:sym typeface="Symbol"/>
                        </a:rPr>
                        <a:t>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4 </a:t>
                      </a:r>
                      <a:r>
                        <a:rPr lang="en-US" sz="2800" dirty="0" smtClean="0">
                          <a:sym typeface="Symbol"/>
                        </a:rPr>
                        <a:t>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5 </a:t>
                      </a:r>
                      <a:r>
                        <a:rPr lang="en-US" sz="2800" dirty="0" smtClean="0">
                          <a:sym typeface="Symbol"/>
                        </a:rPr>
                        <a:t>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Levels of Digital Preservation, v1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506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80010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Level 1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sym typeface="Symbol"/>
                        </a:rPr>
                        <a:t>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Level 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sym typeface="Symbol"/>
                        </a:rPr>
                        <a:t>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Level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sym typeface="Symbol"/>
                        </a:rPr>
                        <a:t>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Level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sym typeface="Symbol"/>
                        </a:rPr>
                        <a:t>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1 </a:t>
                      </a:r>
                      <a:r>
                        <a:rPr lang="en-US" sz="2800" dirty="0" smtClean="0">
                          <a:sym typeface="Symbol"/>
                        </a:rPr>
                        <a:t>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2 </a:t>
                      </a:r>
                      <a:r>
                        <a:rPr lang="en-US" sz="2800" dirty="0" smtClean="0">
                          <a:sym typeface="Symbol"/>
                        </a:rPr>
                        <a:t>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3 </a:t>
                      </a:r>
                      <a:r>
                        <a:rPr lang="en-US" sz="2800" dirty="0" smtClean="0">
                          <a:sym typeface="Symbol"/>
                        </a:rPr>
                        <a:t>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4 </a:t>
                      </a:r>
                      <a:r>
                        <a:rPr lang="en-US" sz="2800" dirty="0" smtClean="0">
                          <a:sym typeface="Symbol"/>
                        </a:rPr>
                        <a:t>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5 </a:t>
                      </a:r>
                      <a:r>
                        <a:rPr lang="en-US" sz="2800" dirty="0" smtClean="0">
                          <a:sym typeface="Symbol"/>
                        </a:rPr>
                        <a:t>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7695809">
            <a:off x="1464315" y="4144091"/>
            <a:ext cx="3869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Bit-level Protection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7695809">
            <a:off x="5098656" y="4220290"/>
            <a:ext cx="4340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Longer-term Usability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114800" y="3352800"/>
            <a:ext cx="2514600" cy="297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466</TotalTime>
  <Words>1648</Words>
  <Application>Microsoft Office PowerPoint</Application>
  <PresentationFormat>On-screen Show (4:3)</PresentationFormat>
  <Paragraphs>324</Paragraphs>
  <Slides>29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16</vt:i4>
      </vt:variant>
      <vt:variant>
        <vt:lpstr>Slide Titles</vt:lpstr>
      </vt:variant>
      <vt:variant>
        <vt:i4>29</vt:i4>
      </vt:variant>
    </vt:vector>
  </HeadingPairs>
  <TitlesOfParts>
    <vt:vector size="45" baseType="lpstr">
      <vt:lpstr>Concourse</vt:lpstr>
      <vt:lpstr>Office Theme</vt:lpstr>
      <vt:lpstr>1_Office Theme</vt:lpstr>
      <vt:lpstr>2_Office Theme</vt:lpstr>
      <vt:lpstr>3_Office Theme</vt:lpstr>
      <vt:lpstr>4_Office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14_Office Theme</vt:lpstr>
      <vt:lpstr>15_Office Theme</vt:lpstr>
      <vt:lpstr>NE NDSA Workshop</vt:lpstr>
      <vt:lpstr>NDS*</vt:lpstr>
      <vt:lpstr>Levels of Digital Preservation</vt:lpstr>
      <vt:lpstr>NDSA</vt:lpstr>
      <vt:lpstr>Common Need</vt:lpstr>
      <vt:lpstr>Common Need</vt:lpstr>
      <vt:lpstr>Niche</vt:lpstr>
      <vt:lpstr>Levels of Digital Preservation, v1</vt:lpstr>
      <vt:lpstr>Levels of Digital Preservation, v1</vt:lpstr>
      <vt:lpstr>Levels of Digital Preservation, v1</vt:lpstr>
      <vt:lpstr>Storage and Geographic Location</vt:lpstr>
      <vt:lpstr>File Fixity and Data Integrity</vt:lpstr>
      <vt:lpstr>Information Security</vt:lpstr>
      <vt:lpstr>Metadata</vt:lpstr>
      <vt:lpstr>File Formats</vt:lpstr>
      <vt:lpstr>Some Uses</vt:lpstr>
      <vt:lpstr>Self-assessment example</vt:lpstr>
      <vt:lpstr>How you can help: provide feedback!</vt:lpstr>
      <vt:lpstr>NDSR Boston</vt:lpstr>
      <vt:lpstr>NDSR DC</vt:lpstr>
      <vt:lpstr>Residency Model Highlights</vt:lpstr>
      <vt:lpstr>NDSR DC</vt:lpstr>
      <vt:lpstr>Slide 23</vt:lpstr>
      <vt:lpstr>NDSR DC: Residency</vt:lpstr>
      <vt:lpstr>NDSR DC: Timeframe</vt:lpstr>
      <vt:lpstr>Replicating the model</vt:lpstr>
      <vt:lpstr>NDSR Boston</vt:lpstr>
      <vt:lpstr>NDSR Boston</vt:lpstr>
      <vt:lpstr>Slide 29</vt:lpstr>
    </vt:vector>
  </TitlesOfParts>
  <Company>Harvard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 NDSA Workshop</dc:title>
  <dc:creator>ang783</dc:creator>
  <cp:lastModifiedBy>ang783</cp:lastModifiedBy>
  <cp:revision>97</cp:revision>
  <dcterms:created xsi:type="dcterms:W3CDTF">2013-05-09T12:50:22Z</dcterms:created>
  <dcterms:modified xsi:type="dcterms:W3CDTF">2013-05-09T20:37:04Z</dcterms:modified>
</cp:coreProperties>
</file>