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4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8E1051-B316-417F-9496-D095ADBE9DE6}" type="datetimeFigureOut">
              <a:rPr lang="en-AU" smtClean="0"/>
              <a:pPr/>
              <a:t>7/22/15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416702-3F6A-4108-B74F-53D2D2969CF7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6649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16702-3F6A-4108-B74F-53D2D2969CF7}" type="slidenum">
              <a:rPr lang="en-AU" smtClean="0"/>
              <a:pPr/>
              <a:t>1</a:t>
            </a:fld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16702-3F6A-4108-B74F-53D2D2969CF7}" type="slidenum">
              <a:rPr lang="en-AU" smtClean="0"/>
              <a:pPr/>
              <a:t>2</a:t>
            </a:fld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16702-3F6A-4108-B74F-53D2D2969CF7}" type="slidenum">
              <a:rPr lang="en-AU" smtClean="0"/>
              <a:pPr/>
              <a:t>3</a:t>
            </a:fld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16702-3F6A-4108-B74F-53D2D2969CF7}" type="slidenum">
              <a:rPr lang="en-AU" smtClean="0"/>
              <a:pPr/>
              <a:t>4</a:t>
            </a:fld>
            <a:endParaRPr lang="en-A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16702-3F6A-4108-B74F-53D2D2969CF7}" type="slidenum">
              <a:rPr lang="en-AU" smtClean="0"/>
              <a:pPr/>
              <a:t>5</a:t>
            </a:fld>
            <a:endParaRPr lang="en-A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16702-3F6A-4108-B74F-53D2D2969CF7}" type="slidenum">
              <a:rPr lang="en-AU" smtClean="0"/>
              <a:pPr/>
              <a:t>6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3B327-7360-43EC-B5CA-D40B4122F189}" type="datetimeFigureOut">
              <a:rPr lang="en-AU" smtClean="0"/>
              <a:pPr/>
              <a:t>7/22/15</a:t>
            </a:fld>
            <a:endParaRPr lang="en-A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ADAE3-1152-40E2-97E6-82585C20A30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3B327-7360-43EC-B5CA-D40B4122F189}" type="datetimeFigureOut">
              <a:rPr lang="en-AU" smtClean="0"/>
              <a:pPr/>
              <a:t>7/22/15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ADAE3-1152-40E2-97E6-82585C20A30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3B327-7360-43EC-B5CA-D40B4122F189}" type="datetimeFigureOut">
              <a:rPr lang="en-AU" smtClean="0"/>
              <a:pPr/>
              <a:t>7/22/15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ADAE3-1152-40E2-97E6-82585C20A30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3B327-7360-43EC-B5CA-D40B4122F189}" type="datetimeFigureOut">
              <a:rPr lang="en-AU" smtClean="0"/>
              <a:pPr/>
              <a:t>7/22/15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ADAE3-1152-40E2-97E6-82585C20A30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3B327-7360-43EC-B5CA-D40B4122F189}" type="datetimeFigureOut">
              <a:rPr lang="en-AU" smtClean="0"/>
              <a:pPr/>
              <a:t>7/22/15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ADAE3-1152-40E2-97E6-82585C20A30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3B327-7360-43EC-B5CA-D40B4122F189}" type="datetimeFigureOut">
              <a:rPr lang="en-AU" smtClean="0"/>
              <a:pPr/>
              <a:t>7/22/15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ADAE3-1152-40E2-97E6-82585C20A30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3B327-7360-43EC-B5CA-D40B4122F189}" type="datetimeFigureOut">
              <a:rPr lang="en-AU" smtClean="0"/>
              <a:pPr/>
              <a:t>7/22/15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ADAE3-1152-40E2-97E6-82585C20A30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3B327-7360-43EC-B5CA-D40B4122F189}" type="datetimeFigureOut">
              <a:rPr lang="en-AU" smtClean="0"/>
              <a:pPr/>
              <a:t>7/22/15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ADAE3-1152-40E2-97E6-82585C20A30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3B327-7360-43EC-B5CA-D40B4122F189}" type="datetimeFigureOut">
              <a:rPr lang="en-AU" smtClean="0"/>
              <a:pPr/>
              <a:t>7/22/15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ADAE3-1152-40E2-97E6-82585C20A30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3B327-7360-43EC-B5CA-D40B4122F189}" type="datetimeFigureOut">
              <a:rPr lang="en-AU" smtClean="0"/>
              <a:pPr/>
              <a:t>7/22/15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ADAE3-1152-40E2-97E6-82585C20A30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3B327-7360-43EC-B5CA-D40B4122F189}" type="datetimeFigureOut">
              <a:rPr lang="en-AU" smtClean="0"/>
              <a:pPr/>
              <a:t>7/22/15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9AADAE3-1152-40E2-97E6-82585C20A300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73B327-7360-43EC-B5CA-D40B4122F189}" type="datetimeFigureOut">
              <a:rPr lang="en-AU" smtClean="0"/>
              <a:pPr/>
              <a:t>7/22/15</a:t>
            </a:fld>
            <a:endParaRPr lang="en-A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9AADAE3-1152-40E2-97E6-82585C20A300}" type="slidenum">
              <a:rPr lang="en-AU" smtClean="0"/>
              <a:pPr/>
              <a:t>‹#›</a:t>
            </a:fld>
            <a:endParaRPr lang="en-A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lice.nsw.gov.au/__data/assets/pdf_file/0004/73156/Internet_-_MPSP_Plan_2011-14.pdf" TargetMode="External"/><Relationship Id="rId4" Type="http://schemas.openxmlformats.org/officeDocument/2006/relationships/hyperlink" Target="http://www.dss.gov.au/our-responsibilities/women/programs-services/reducing-violence/the-national-plan-to-reduce-violence-against-women-and-their-children" TargetMode="External"/><Relationship Id="rId5" Type="http://schemas.openxmlformats.org/officeDocument/2006/relationships/hyperlink" Target="http://www.abs.gov.au/ausstats/abs@.nsf/mf/4529.0.00.002?OpenDocument" TargetMode="External"/><Relationship Id="rId6" Type="http://schemas.openxmlformats.org/officeDocument/2006/relationships/hyperlink" Target="http://www.police.nsw.gov.au/__data/assets/pdf_file/0016/165202/DFV_Code_of_Practice_FINAL_-_Updated_Jan_14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VAW in Australia- </a:t>
            </a:r>
            <a:r>
              <a:rPr lang="en-US" dirty="0" smtClean="0"/>
              <a:t>The Frontline Narrative of a Multicultural Officer</a:t>
            </a:r>
            <a:br>
              <a:rPr lang="en-US" dirty="0" smtClean="0"/>
            </a:br>
            <a:endParaRPr lang="en-AU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Sunita</a:t>
            </a:r>
            <a:r>
              <a:rPr lang="en-US" dirty="0" smtClean="0"/>
              <a:t> </a:t>
            </a:r>
            <a:r>
              <a:rPr lang="en-US" dirty="0" err="1" smtClean="0"/>
              <a:t>Kotnala</a:t>
            </a:r>
            <a:endParaRPr lang="en-US" dirty="0" smtClean="0"/>
          </a:p>
          <a:p>
            <a:r>
              <a:rPr lang="en-US" dirty="0" smtClean="0"/>
              <a:t> Consultant Social Policy and International Development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VAW in Australia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Domestic violence (DV) and sexual assault is a criminal offence in Australia</a:t>
            </a:r>
          </a:p>
          <a:p>
            <a:r>
              <a:rPr lang="en-AU" dirty="0" smtClean="0"/>
              <a:t> DV and Family violence continue to be a major social issue nationally</a:t>
            </a:r>
          </a:p>
          <a:p>
            <a:r>
              <a:rPr lang="en-AU" dirty="0"/>
              <a:t>National Plan to reduce violence against women and their children 2010-</a:t>
            </a:r>
            <a:r>
              <a:rPr lang="en-AU" dirty="0" smtClean="0"/>
              <a:t>2022</a:t>
            </a:r>
            <a:endParaRPr lang="en-AU" dirty="0"/>
          </a:p>
          <a:p>
            <a:r>
              <a:rPr lang="en-AU" dirty="0" smtClean="0"/>
              <a:t>Support services and programs across government agencies</a:t>
            </a:r>
          </a:p>
          <a:p>
            <a:r>
              <a:rPr lang="en-AU" dirty="0" smtClean="0"/>
              <a:t>Police Domestic Violence Liaison Officers , Multicultural Cultural Liaison Officers or equivalent across all jurisdictions</a:t>
            </a:r>
            <a:endParaRPr lang="en-A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NSW Multicultural Community Liaison Officer (MCLO) Program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AU" sz="2800" dirty="0" smtClean="0"/>
              <a:t>    </a:t>
            </a:r>
            <a:r>
              <a:rPr lang="en-AU" sz="2800" dirty="0"/>
              <a:t>C</a:t>
            </a:r>
            <a:r>
              <a:rPr lang="en-AU" sz="2800" dirty="0" smtClean="0"/>
              <a:t>ivilian officers to improve communication for better policing and police: </a:t>
            </a:r>
          </a:p>
          <a:p>
            <a:r>
              <a:rPr lang="en-AU" sz="2800" dirty="0" smtClean="0"/>
              <a:t>Victim &amp; language support</a:t>
            </a:r>
          </a:p>
          <a:p>
            <a:r>
              <a:rPr lang="en-AU" sz="2800" dirty="0" smtClean="0"/>
              <a:t>Compliance monitoring </a:t>
            </a:r>
          </a:p>
          <a:p>
            <a:r>
              <a:rPr lang="en-AU" sz="2800" dirty="0"/>
              <a:t>C</a:t>
            </a:r>
            <a:r>
              <a:rPr lang="en-AU" sz="2800" dirty="0" smtClean="0"/>
              <a:t>omplaints</a:t>
            </a:r>
          </a:p>
          <a:p>
            <a:r>
              <a:rPr lang="en-AU" sz="2800" dirty="0" smtClean="0"/>
              <a:t>Capacity Building </a:t>
            </a:r>
          </a:p>
          <a:p>
            <a:r>
              <a:rPr lang="en-AU" sz="2800" dirty="0" smtClean="0"/>
              <a:t>Education &amp; Training</a:t>
            </a:r>
          </a:p>
          <a:p>
            <a:r>
              <a:rPr lang="en-AU" sz="2800" dirty="0" smtClean="0"/>
              <a:t>Community development</a:t>
            </a:r>
          </a:p>
          <a:p>
            <a:r>
              <a:rPr lang="en-AU" sz="2800" dirty="0" smtClean="0"/>
              <a:t>Peace building activities</a:t>
            </a:r>
          </a:p>
          <a:p>
            <a:endParaRPr lang="en-AU" sz="2800" dirty="0" smtClean="0"/>
          </a:p>
          <a:p>
            <a:endParaRPr lang="en-AU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Key challenges for MCLO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AU" dirty="0" smtClean="0"/>
          </a:p>
          <a:p>
            <a:r>
              <a:rPr lang="en-AU" dirty="0" smtClean="0"/>
              <a:t>Prejudicial policing/ personal attitudes</a:t>
            </a:r>
          </a:p>
          <a:p>
            <a:r>
              <a:rPr lang="en-AU" dirty="0" smtClean="0"/>
              <a:t>Mistrust of authority, reluctance to report crime</a:t>
            </a:r>
          </a:p>
          <a:p>
            <a:r>
              <a:rPr lang="en-AU" dirty="0" smtClean="0"/>
              <a:t>Cultural practices and attitudes towards DV</a:t>
            </a:r>
          </a:p>
          <a:p>
            <a:r>
              <a:rPr lang="en-AU" dirty="0" smtClean="0"/>
              <a:t>Limited understanding of Australian legal system</a:t>
            </a:r>
          </a:p>
          <a:p>
            <a:r>
              <a:rPr lang="en-AU" dirty="0" smtClean="0"/>
              <a:t>Individual rights and responsibilities regarding DV</a:t>
            </a:r>
          </a:p>
          <a:p>
            <a:r>
              <a:rPr lang="en-AU" dirty="0" smtClean="0"/>
              <a:t>Lager community attitudes </a:t>
            </a:r>
          </a:p>
          <a:p>
            <a:r>
              <a:rPr lang="en-AU" dirty="0" smtClean="0"/>
              <a:t>Capacity of service providers- Government &amp; NGO</a:t>
            </a:r>
          </a:p>
          <a:p>
            <a:endParaRPr lang="en-AU" dirty="0" smtClean="0"/>
          </a:p>
          <a:p>
            <a:endParaRPr lang="en-AU" dirty="0" smtClean="0"/>
          </a:p>
          <a:p>
            <a:endParaRPr lang="en-A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Achievements of MCLO program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Increase in DV reporting from multicultural communities </a:t>
            </a:r>
          </a:p>
          <a:p>
            <a:r>
              <a:rPr lang="en-AU" dirty="0" smtClean="0"/>
              <a:t>Improved outcomes in courts for victims</a:t>
            </a:r>
          </a:p>
          <a:p>
            <a:r>
              <a:rPr lang="en-AU" dirty="0" smtClean="0"/>
              <a:t>Increased budget for interpreter and language support</a:t>
            </a:r>
          </a:p>
          <a:p>
            <a:r>
              <a:rPr lang="en-AU" dirty="0" smtClean="0"/>
              <a:t>Reduction in costs awarded by courts </a:t>
            </a:r>
          </a:p>
          <a:p>
            <a:r>
              <a:rPr lang="en-AU" dirty="0" smtClean="0"/>
              <a:t>Improved interagency communication &amp; collaboration</a:t>
            </a:r>
          </a:p>
          <a:p>
            <a:r>
              <a:rPr lang="en-AU" dirty="0" smtClean="0"/>
              <a:t>Amendments to legislation &amp; policing practice</a:t>
            </a:r>
          </a:p>
          <a:p>
            <a:r>
              <a:rPr lang="en-AU" dirty="0" smtClean="0"/>
              <a:t>Better understanding of individual rights and responsibilities within Australian legal system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References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AU" sz="1100" b="1" dirty="0" smtClean="0"/>
              <a:t>NSW Police Force Priorities for Working in a Culturally, Linguistically and Religiously Diverse  Society- </a:t>
            </a:r>
            <a:r>
              <a:rPr lang="en-AU" sz="1100" dirty="0" smtClean="0">
                <a:hlinkClick r:id="rId3"/>
              </a:rPr>
              <a:t>https://www.police.nsw.gov.au/__data/assets/pdf_file/0004/73156/Internet_-_MPSP_Plan_2011-14.pdf</a:t>
            </a:r>
            <a:endParaRPr lang="en-AU" sz="1100" dirty="0" smtClean="0"/>
          </a:p>
          <a:p>
            <a:pPr>
              <a:buFont typeface="+mj-lt"/>
              <a:buAutoNum type="arabicPeriod"/>
            </a:pPr>
            <a:r>
              <a:rPr lang="en-AU" sz="1100" dirty="0" smtClean="0"/>
              <a:t>The  National Plan to Reduce Violence Against Women and Their children</a:t>
            </a:r>
            <a:br>
              <a:rPr lang="en-AU" sz="1100" dirty="0" smtClean="0"/>
            </a:br>
            <a:r>
              <a:rPr lang="en-AU" sz="1100" dirty="0" smtClean="0">
                <a:hlinkClick r:id="rId4"/>
              </a:rPr>
              <a:t>http://www.dss.gov.au/our-responsibilities/women/programs-services/reducing-violence/the-national-plan-to-reduce-violence-against-women-and-their-children</a:t>
            </a:r>
            <a:endParaRPr lang="en-AU" sz="1100" dirty="0" smtClean="0"/>
          </a:p>
          <a:p>
            <a:pPr>
              <a:buFont typeface="+mj-lt"/>
              <a:buAutoNum type="arabicPeriod"/>
            </a:pPr>
            <a:r>
              <a:rPr lang="en-AU" sz="1100" dirty="0" smtClean="0"/>
              <a:t>Bridging the  data  gaps  for domestic and family violence services</a:t>
            </a:r>
            <a:br>
              <a:rPr lang="en-AU" sz="1100" dirty="0" smtClean="0"/>
            </a:br>
            <a:r>
              <a:rPr lang="en-AU" sz="1100" dirty="0" smtClean="0">
                <a:hlinkClick r:id="rId5"/>
              </a:rPr>
              <a:t>http://www.abs.gov.au/ausstats/abs@.nsf/mf/4529.0.00.002?OpenDocument</a:t>
            </a:r>
            <a:endParaRPr lang="en-AU" sz="1100" dirty="0" smtClean="0"/>
          </a:p>
          <a:p>
            <a:pPr>
              <a:buFont typeface="+mj-lt"/>
              <a:buAutoNum type="arabicPeriod"/>
            </a:pPr>
            <a:r>
              <a:rPr lang="en-AU" sz="1100" dirty="0" smtClean="0"/>
              <a:t>Code of Practice for the NSW Police Force Response to Domestic Violence  and family Violence</a:t>
            </a:r>
          </a:p>
          <a:p>
            <a:pPr>
              <a:buNone/>
            </a:pPr>
            <a:r>
              <a:rPr lang="en-AU" sz="1100" dirty="0" smtClean="0"/>
              <a:t>        </a:t>
            </a:r>
            <a:r>
              <a:rPr lang="en-AU" sz="1100" dirty="0" smtClean="0">
                <a:hlinkClick r:id="rId6"/>
              </a:rPr>
              <a:t>http://www.police.nsw.gov.au/__data/assets/pdf_file/0016/165202/DFV_Code_of_Practice_FINAL_-_Updated_Jan_14.pdf</a:t>
            </a:r>
            <a:endParaRPr lang="en-AU" sz="1100" dirty="0" smtClean="0"/>
          </a:p>
          <a:p>
            <a:pPr>
              <a:buNone/>
            </a:pPr>
            <a:endParaRPr lang="en-AU" sz="1100" dirty="0" smtClean="0"/>
          </a:p>
          <a:p>
            <a:endParaRPr lang="en-AU" sz="1100" dirty="0" smtClean="0"/>
          </a:p>
          <a:p>
            <a:endParaRPr lang="en-AU" sz="1000" dirty="0" smtClean="0"/>
          </a:p>
          <a:p>
            <a:endParaRPr lang="en-AU" sz="1000" dirty="0" smtClean="0"/>
          </a:p>
          <a:p>
            <a:endParaRPr lang="en-AU" sz="1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472</TotalTime>
  <Words>278</Words>
  <Application>Microsoft Macintosh PowerPoint</Application>
  <PresentationFormat>On-screen Show (4:3)</PresentationFormat>
  <Paragraphs>51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VAW in Australia- The Frontline Narrative of a Multicultural Officer </vt:lpstr>
      <vt:lpstr>VAW in Australia </vt:lpstr>
      <vt:lpstr>NSW Multicultural Community Liaison Officer (MCLO) Program</vt:lpstr>
      <vt:lpstr>Key challenges for MCLO</vt:lpstr>
      <vt:lpstr>Achievements of MCLO program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VAW in Australia</dc:title>
  <dc:creator>Kotnala</dc:creator>
  <cp:lastModifiedBy>Rachel</cp:lastModifiedBy>
  <cp:revision>47</cp:revision>
  <dcterms:created xsi:type="dcterms:W3CDTF">2014-05-17T11:18:45Z</dcterms:created>
  <dcterms:modified xsi:type="dcterms:W3CDTF">2015-07-22T21:40:58Z</dcterms:modified>
</cp:coreProperties>
</file>